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sldIdLst>
    <p:sldId id="257" r:id="rId2"/>
    <p:sldId id="269" r:id="rId3"/>
    <p:sldId id="270" r:id="rId4"/>
    <p:sldId id="282" r:id="rId5"/>
    <p:sldId id="283" r:id="rId6"/>
    <p:sldId id="281" r:id="rId7"/>
    <p:sldId id="280" r:id="rId8"/>
    <p:sldId id="284" r:id="rId9"/>
    <p:sldId id="258" r:id="rId10"/>
    <p:sldId id="271" r:id="rId11"/>
    <p:sldId id="285" r:id="rId12"/>
    <p:sldId id="267" r:id="rId13"/>
    <p:sldId id="268" r:id="rId14"/>
    <p:sldId id="278" r:id="rId15"/>
    <p:sldId id="272" r:id="rId16"/>
    <p:sldId id="275" r:id="rId17"/>
    <p:sldId id="276" r:id="rId18"/>
    <p:sldId id="277" r:id="rId19"/>
    <p:sldId id="279" r:id="rId20"/>
    <p:sldId id="260" r:id="rId21"/>
    <p:sldId id="273" r:id="rId22"/>
    <p:sldId id="261" r:id="rId23"/>
    <p:sldId id="265" r:id="rId24"/>
    <p:sldId id="26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Harwood" userId="e12873be-165c-4f73-901a-ca2e09dcb33e" providerId="ADAL" clId="{F06A69ED-7A16-41AC-AB29-4E5CCC0E8575}"/>
    <pc:docChg chg="custSel addSld modSld">
      <pc:chgData name="Sophie Harwood" userId="e12873be-165c-4f73-901a-ca2e09dcb33e" providerId="ADAL" clId="{F06A69ED-7A16-41AC-AB29-4E5CCC0E8575}" dt="2026-09-15T19:48:22.560" v="533" actId="403"/>
      <pc:docMkLst>
        <pc:docMk/>
      </pc:docMkLst>
      <pc:sldChg chg="modSp mod">
        <pc:chgData name="Sophie Harwood" userId="e12873be-165c-4f73-901a-ca2e09dcb33e" providerId="ADAL" clId="{F06A69ED-7A16-41AC-AB29-4E5CCC0E8575}" dt="2026-09-09T11:14:30.023" v="40" actId="20577"/>
        <pc:sldMkLst>
          <pc:docMk/>
          <pc:sldMk cId="2282485827" sldId="257"/>
        </pc:sldMkLst>
        <pc:spChg chg="mod">
          <ac:chgData name="Sophie Harwood" userId="e12873be-165c-4f73-901a-ca2e09dcb33e" providerId="ADAL" clId="{F06A69ED-7A16-41AC-AB29-4E5CCC0E8575}" dt="2026-09-09T11:14:30.023" v="40" actId="20577"/>
          <ac:spMkLst>
            <pc:docMk/>
            <pc:sldMk cId="2282485827" sldId="257"/>
            <ac:spMk id="8" creationId="{5F750330-3F15-B579-670C-2727CD93E8FD}"/>
          </ac:spMkLst>
        </pc:spChg>
      </pc:sldChg>
      <pc:sldChg chg="addSp modSp mod">
        <pc:chgData name="Sophie Harwood" userId="e12873be-165c-4f73-901a-ca2e09dcb33e" providerId="ADAL" clId="{F06A69ED-7A16-41AC-AB29-4E5CCC0E8575}" dt="2026-09-09T11:27:21.950" v="526" actId="1076"/>
        <pc:sldMkLst>
          <pc:docMk/>
          <pc:sldMk cId="0" sldId="261"/>
        </pc:sldMkLst>
        <pc:picChg chg="add mod">
          <ac:chgData name="Sophie Harwood" userId="e12873be-165c-4f73-901a-ca2e09dcb33e" providerId="ADAL" clId="{F06A69ED-7A16-41AC-AB29-4E5CCC0E8575}" dt="2026-09-09T11:27:21.950" v="526" actId="1076"/>
          <ac:picMkLst>
            <pc:docMk/>
            <pc:sldMk cId="0" sldId="261"/>
            <ac:picMk id="3" creationId="{12F61C0C-D875-FE6D-0DB2-27B088F839DD}"/>
          </ac:picMkLst>
        </pc:picChg>
      </pc:sldChg>
      <pc:sldChg chg="modSp mod">
        <pc:chgData name="Sophie Harwood" userId="e12873be-165c-4f73-901a-ca2e09dcb33e" providerId="ADAL" clId="{F06A69ED-7A16-41AC-AB29-4E5CCC0E8575}" dt="2026-09-09T11:25:37.232" v="523" actId="20577"/>
        <pc:sldMkLst>
          <pc:docMk/>
          <pc:sldMk cId="0" sldId="265"/>
        </pc:sldMkLst>
        <pc:spChg chg="mod">
          <ac:chgData name="Sophie Harwood" userId="e12873be-165c-4f73-901a-ca2e09dcb33e" providerId="ADAL" clId="{F06A69ED-7A16-41AC-AB29-4E5CCC0E8575}" dt="2026-09-09T11:25:37.232" v="523" actId="20577"/>
          <ac:spMkLst>
            <pc:docMk/>
            <pc:sldMk cId="0" sldId="265"/>
            <ac:spMk id="182" creationId="{00000000-0000-0000-0000-000000000000}"/>
          </ac:spMkLst>
        </pc:spChg>
      </pc:sldChg>
      <pc:sldChg chg="modSp mod">
        <pc:chgData name="Sophie Harwood" userId="e12873be-165c-4f73-901a-ca2e09dcb33e" providerId="ADAL" clId="{F06A69ED-7A16-41AC-AB29-4E5CCC0E8575}" dt="2026-09-09T11:15:05.490" v="42" actId="20577"/>
        <pc:sldMkLst>
          <pc:docMk/>
          <pc:sldMk cId="2038956944" sldId="271"/>
        </pc:sldMkLst>
        <pc:spChg chg="mod">
          <ac:chgData name="Sophie Harwood" userId="e12873be-165c-4f73-901a-ca2e09dcb33e" providerId="ADAL" clId="{F06A69ED-7A16-41AC-AB29-4E5CCC0E8575}" dt="2026-09-09T11:15:05.490" v="42" actId="20577"/>
          <ac:spMkLst>
            <pc:docMk/>
            <pc:sldMk cId="2038956944" sldId="271"/>
            <ac:spMk id="3" creationId="{6214A0D8-F530-7DBB-237C-9137CD2CDC4B}"/>
          </ac:spMkLst>
        </pc:spChg>
      </pc:sldChg>
      <pc:sldChg chg="delSp modSp mod">
        <pc:chgData name="Sophie Harwood" userId="e12873be-165c-4f73-901a-ca2e09dcb33e" providerId="ADAL" clId="{F06A69ED-7A16-41AC-AB29-4E5CCC0E8575}" dt="2026-09-15T19:48:22.560" v="533" actId="403"/>
        <pc:sldMkLst>
          <pc:docMk/>
          <pc:sldMk cId="1052292073" sldId="273"/>
        </pc:sldMkLst>
        <pc:spChg chg="mod">
          <ac:chgData name="Sophie Harwood" userId="e12873be-165c-4f73-901a-ca2e09dcb33e" providerId="ADAL" clId="{F06A69ED-7A16-41AC-AB29-4E5CCC0E8575}" dt="2026-09-15T19:48:22.560" v="533" actId="403"/>
          <ac:spMkLst>
            <pc:docMk/>
            <pc:sldMk cId="1052292073" sldId="273"/>
            <ac:spMk id="7" creationId="{7A844108-B54A-5FE5-7F88-E23A82282099}"/>
          </ac:spMkLst>
        </pc:spChg>
      </pc:sldChg>
      <pc:sldChg chg="modSp mod">
        <pc:chgData name="Sophie Harwood" userId="e12873be-165c-4f73-901a-ca2e09dcb33e" providerId="ADAL" clId="{F06A69ED-7A16-41AC-AB29-4E5CCC0E8575}" dt="2026-09-09T11:22:17.485" v="520" actId="313"/>
        <pc:sldMkLst>
          <pc:docMk/>
          <pc:sldMk cId="2905780686" sldId="276"/>
        </pc:sldMkLst>
        <pc:spChg chg="mod">
          <ac:chgData name="Sophie Harwood" userId="e12873be-165c-4f73-901a-ca2e09dcb33e" providerId="ADAL" clId="{F06A69ED-7A16-41AC-AB29-4E5CCC0E8575}" dt="2026-09-09T11:22:17.485" v="520" actId="313"/>
          <ac:spMkLst>
            <pc:docMk/>
            <pc:sldMk cId="2905780686" sldId="276"/>
            <ac:spMk id="3" creationId="{F5BFEBC1-8DFB-1A09-105E-C107724FBBA3}"/>
          </ac:spMkLst>
        </pc:spChg>
      </pc:sldChg>
      <pc:sldChg chg="addSp modSp add mod">
        <pc:chgData name="Sophie Harwood" userId="e12873be-165c-4f73-901a-ca2e09dcb33e" providerId="ADAL" clId="{F06A69ED-7A16-41AC-AB29-4E5CCC0E8575}" dt="2026-09-09T11:21:58.204" v="518" actId="14100"/>
        <pc:sldMkLst>
          <pc:docMk/>
          <pc:sldMk cId="972539256" sldId="285"/>
        </pc:sldMkLst>
        <pc:spChg chg="mod">
          <ac:chgData name="Sophie Harwood" userId="e12873be-165c-4f73-901a-ca2e09dcb33e" providerId="ADAL" clId="{F06A69ED-7A16-41AC-AB29-4E5CCC0E8575}" dt="2026-09-09T11:21:55.705" v="517" actId="1076"/>
          <ac:spMkLst>
            <pc:docMk/>
            <pc:sldMk cId="972539256" sldId="285"/>
            <ac:spMk id="3" creationId="{A0850C7F-06E5-4E14-F7AB-9CB9A30B64E6}"/>
          </ac:spMkLst>
        </pc:spChg>
        <pc:picChg chg="add mod">
          <ac:chgData name="Sophie Harwood" userId="e12873be-165c-4f73-901a-ca2e09dcb33e" providerId="ADAL" clId="{F06A69ED-7A16-41AC-AB29-4E5CCC0E8575}" dt="2026-09-09T11:21:58.204" v="518" actId="14100"/>
          <ac:picMkLst>
            <pc:docMk/>
            <pc:sldMk cId="972539256" sldId="285"/>
            <ac:picMk id="7" creationId="{ABB4ABD9-12B9-9BD3-D3FB-65B08817AD7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9/15/2026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6880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2CEF3B-A037-46D0-B02C-1428F07E9383}" type="datetimeFigureOut">
              <a:rPr lang="en-US" dirty="0"/>
              <a:t>9/15/2026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E482DC-2269-4F26-9D2A-7E44B1A4CD85}" type="slidenum">
              <a:rPr lang="en-US" dirty="0"/>
              <a:t>‹#›</a:t>
            </a:fld>
            <a:endParaRPr lang="en-US" dirty="0"/>
          </a:p>
        </p:txBody>
      </p:sp>
    </p:spTree>
    <p:extLst>
      <p:ext uri="{BB962C8B-B14F-4D97-AF65-F5344CB8AC3E}">
        <p14:creationId xmlns:p14="http://schemas.microsoft.com/office/powerpoint/2010/main" val="355322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9/15/2026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5592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9/15/2026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36921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9/15/2026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36833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9/15/2026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435331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nvPr>
        </p:nvSpPr>
        <p:spPr/>
        <p:txBody>
          <a:bodyPr/>
          <a:lstStyle/>
          <a:p>
            <a:fld id="{96DFF08F-DC6B-4601-B491-B0F83F6DD2DA}" type="datetimeFigureOut">
              <a:rPr lang="en-US" dirty="0"/>
              <a:pPr/>
              <a:t>9/15/2026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226585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6DFF08F-DC6B-4601-B491-B0F83F6DD2DA}" type="datetimeFigureOut">
              <a:rPr lang="en-US" dirty="0"/>
              <a:pPr/>
              <a:t>9/15/2026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147704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9/15/2026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927742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9/15/2026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527172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9/15/2026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54248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117" name="Shape 117"/>
          <p:cNvSpPr>
            <a:spLocks noGrp="1"/>
          </p:cNvSpPr>
          <p:nvPr>
            <p:ph type="title"/>
          </p:nvPr>
        </p:nvSpPr>
        <p:spPr>
          <a:prstGeom prst="rect">
            <a:avLst/>
          </a:prstGeom>
        </p:spPr>
        <p:txBody>
          <a:bodyPr/>
          <a:lstStyle/>
          <a:p>
            <a:r>
              <a:t>Title Text</a:t>
            </a:r>
          </a:p>
        </p:txBody>
      </p:sp>
      <p:sp>
        <p:nvSpPr>
          <p:cNvPr id="118" name="Shape 118"/>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19" name="Shape 119"/>
          <p:cNvSpPr>
            <a:spLocks noGrp="1"/>
          </p:cNvSpPr>
          <p:nvPr>
            <p:ph type="sldNum" sz="quarter" idx="2"/>
          </p:nvPr>
        </p:nvSpPr>
        <p:spPr>
          <a:prstGeom prst="rect">
            <a:avLst/>
          </a:prstGeom>
        </p:spPr>
        <p:txBody>
          <a:bodyPr>
            <a:normAutofit/>
          </a:bodyPr>
          <a:lstStyle/>
          <a:p>
            <a:fld id="{86CB4B4D-7CA3-9044-876B-883B54F8677D}" type="slidenum">
              <a:t>‹#›</a:t>
            </a:fld>
            <a:endParaRPr/>
          </a:p>
        </p:txBody>
      </p:sp>
    </p:spTree>
    <p:extLst>
      <p:ext uri="{BB962C8B-B14F-4D97-AF65-F5344CB8AC3E}">
        <p14:creationId xmlns:p14="http://schemas.microsoft.com/office/powerpoint/2010/main" val="1558124901"/>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9/15/2026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335837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allsaints.herts.sch.uk/website/parents/148604"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A93606-ADF7-34DF-A2B5-1A3F9E9C57FC}"/>
              </a:ext>
            </a:extLst>
          </p:cNvPr>
          <p:cNvSpPr txBox="1"/>
          <p:nvPr/>
        </p:nvSpPr>
        <p:spPr>
          <a:xfrm>
            <a:off x="3362036" y="110837"/>
            <a:ext cx="5467927" cy="7078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000" b="0" i="0" u="sng" strike="noStrike" kern="1200" cap="none" spc="0" normalizeH="0" baseline="0" noProof="0" dirty="0">
                <a:ln>
                  <a:noFill/>
                </a:ln>
                <a:solidFill>
                  <a:prstClr val="black"/>
                </a:solidFill>
                <a:effectLst/>
                <a:uLnTx/>
                <a:uFillTx/>
                <a:latin typeface="Century Gothic" panose="020F0302020204030204"/>
                <a:ea typeface="+mn-ea"/>
                <a:cs typeface="+mn-cs"/>
              </a:rPr>
              <a:t>Welcome to Year 4</a:t>
            </a:r>
          </a:p>
        </p:txBody>
      </p:sp>
      <p:pic>
        <p:nvPicPr>
          <p:cNvPr id="6" name="Picture 5">
            <a:extLst>
              <a:ext uri="{FF2B5EF4-FFF2-40B4-BE49-F238E27FC236}">
                <a16:creationId xmlns:a16="http://schemas.microsoft.com/office/drawing/2014/main" id="{832ABC06-DB78-8391-A921-124E6DBEDE02}"/>
              </a:ext>
            </a:extLst>
          </p:cNvPr>
          <p:cNvPicPr>
            <a:picLocks noChangeAspect="1"/>
          </p:cNvPicPr>
          <p:nvPr/>
        </p:nvPicPr>
        <p:blipFill>
          <a:blip r:embed="rId2"/>
          <a:stretch>
            <a:fillRect/>
          </a:stretch>
        </p:blipFill>
        <p:spPr>
          <a:xfrm>
            <a:off x="319087" y="223837"/>
            <a:ext cx="2073917" cy="2058611"/>
          </a:xfrm>
          <a:prstGeom prst="rect">
            <a:avLst/>
          </a:prstGeom>
        </p:spPr>
      </p:pic>
      <p:sp>
        <p:nvSpPr>
          <p:cNvPr id="7" name="Isosceles Triangle 6">
            <a:extLst>
              <a:ext uri="{FF2B5EF4-FFF2-40B4-BE49-F238E27FC236}">
                <a16:creationId xmlns:a16="http://schemas.microsoft.com/office/drawing/2014/main" id="{1EE8784C-35BA-D8AD-9059-26130169A1B6}"/>
              </a:ext>
            </a:extLst>
          </p:cNvPr>
          <p:cNvSpPr/>
          <p:nvPr/>
        </p:nvSpPr>
        <p:spPr>
          <a:xfrm>
            <a:off x="1828800" y="1721644"/>
            <a:ext cx="1228725" cy="1257300"/>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8" name="TextBox 7">
            <a:extLst>
              <a:ext uri="{FF2B5EF4-FFF2-40B4-BE49-F238E27FC236}">
                <a16:creationId xmlns:a16="http://schemas.microsoft.com/office/drawing/2014/main" id="{5F750330-3F15-B579-670C-2727CD93E8FD}"/>
              </a:ext>
            </a:extLst>
          </p:cNvPr>
          <p:cNvSpPr txBox="1"/>
          <p:nvPr/>
        </p:nvSpPr>
        <p:spPr>
          <a:xfrm>
            <a:off x="2817091" y="1166842"/>
            <a:ext cx="9301018" cy="48320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Mrs Harwood – Mon, Tues, Weds and Thurs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Mrs </a:t>
            </a:r>
            <a:r>
              <a:rPr lang="en-GB" sz="2800" dirty="0">
                <a:solidFill>
                  <a:prstClr val="black"/>
                </a:solidFill>
                <a:latin typeface="Century Gothic" panose="020F0302020204030204"/>
              </a:rPr>
              <a:t>Foster</a:t>
            </a: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 - Fri</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Miss Osborne – Mon-Fri AM</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Miss D’Agostino – Mon-Thurs PM</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2800" dirty="0">
              <a:solidFill>
                <a:prstClr val="black"/>
              </a:solidFill>
              <a:latin typeface="Century Gothic" panose="020F03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Mrs Turner – Mon-Fri AM</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2800" dirty="0">
              <a:solidFill>
                <a:prstClr val="black"/>
              </a:solidFill>
              <a:latin typeface="Century Gothic" panose="020F03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entury Gothic" panose="020F0302020204030204"/>
                <a:ea typeface="+mn-ea"/>
                <a:cs typeface="+mn-cs"/>
              </a:rPr>
              <a:t>Mrs Croft – Thurs and Fri PM</a:t>
            </a:r>
          </a:p>
        </p:txBody>
      </p:sp>
    </p:spTree>
    <p:extLst>
      <p:ext uri="{BB962C8B-B14F-4D97-AF65-F5344CB8AC3E}">
        <p14:creationId xmlns:p14="http://schemas.microsoft.com/office/powerpoint/2010/main" val="2282485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1DF5C0-69ED-2863-A414-1F1851182360}"/>
              </a:ext>
            </a:extLst>
          </p:cNvPr>
          <p:cNvSpPr txBox="1"/>
          <p:nvPr/>
        </p:nvSpPr>
        <p:spPr>
          <a:xfrm>
            <a:off x="1034472" y="1814760"/>
            <a:ext cx="10123055" cy="3708772"/>
          </a:xfrm>
          <a:prstGeom prst="rect">
            <a:avLst/>
          </a:prstGeom>
          <a:noFill/>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Classroom organisation is a mixture of whole class, group, paired and individual teaching. There is an emphasis on children working with each other in creative and varied ways as often as possible. </a:t>
            </a:r>
          </a:p>
          <a:p>
            <a:pPr marL="0" marR="0" lvl="0" indent="0" algn="just" defTabSz="457200" rtl="0" eaLnBrk="1" fontAlgn="auto" latinLnBrk="0" hangingPunct="1">
              <a:lnSpc>
                <a:spcPct val="115000"/>
              </a:lnSpc>
              <a:spcBef>
                <a:spcPts val="0"/>
              </a:spcBef>
              <a:spcAft>
                <a:spcPts val="10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Therefore, groupings are flexible and will change to reflect the work being undertaken. In year 4 we use learning partners to promote our learning; these will be changed approximately every two/three weeks.</a:t>
            </a:r>
            <a:endParaRPr kumimoji="0" lang="en-GB" sz="24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0BDAF2-E3D2-4B32-AAF3-B4EABC133EA2}"/>
              </a:ext>
            </a:extLst>
          </p:cNvPr>
          <p:cNvSpPr txBox="1"/>
          <p:nvPr/>
        </p:nvSpPr>
        <p:spPr>
          <a:xfrm>
            <a:off x="3362036" y="110837"/>
            <a:ext cx="5467927"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000" b="0" i="0" u="sng" strike="noStrike" kern="1200" cap="none" spc="0" normalizeH="0" baseline="0" noProof="0" dirty="0">
                <a:ln>
                  <a:noFill/>
                </a:ln>
                <a:solidFill>
                  <a:prstClr val="black"/>
                </a:solidFill>
                <a:effectLst/>
                <a:uLnTx/>
                <a:uFillTx/>
                <a:latin typeface="Century Gothic" panose="020F0302020204030204"/>
                <a:ea typeface="+mn-ea"/>
                <a:cs typeface="+mn-cs"/>
              </a:rPr>
              <a:t>Our class</a:t>
            </a:r>
          </a:p>
        </p:txBody>
      </p:sp>
      <p:pic>
        <p:nvPicPr>
          <p:cNvPr id="5" name="Picture 4">
            <a:extLst>
              <a:ext uri="{FF2B5EF4-FFF2-40B4-BE49-F238E27FC236}">
                <a16:creationId xmlns:a16="http://schemas.microsoft.com/office/drawing/2014/main" id="{65653703-32ED-7B5F-2067-AC3B5B528F36}"/>
              </a:ext>
            </a:extLst>
          </p:cNvPr>
          <p:cNvPicPr>
            <a:picLocks noChangeAspect="1"/>
          </p:cNvPicPr>
          <p:nvPr/>
        </p:nvPicPr>
        <p:blipFill>
          <a:blip r:embed="rId2"/>
          <a:stretch>
            <a:fillRect/>
          </a:stretch>
        </p:blipFill>
        <p:spPr>
          <a:xfrm>
            <a:off x="350909" y="151428"/>
            <a:ext cx="1367126" cy="1357037"/>
          </a:xfrm>
          <a:prstGeom prst="rect">
            <a:avLst/>
          </a:prstGeom>
        </p:spPr>
      </p:pic>
      <p:sp>
        <p:nvSpPr>
          <p:cNvPr id="6" name="Isosceles Triangle 5">
            <a:extLst>
              <a:ext uri="{FF2B5EF4-FFF2-40B4-BE49-F238E27FC236}">
                <a16:creationId xmlns:a16="http://schemas.microsoft.com/office/drawing/2014/main" id="{9D63D7C0-F019-4039-032D-1D8789E63809}"/>
              </a:ext>
            </a:extLst>
          </p:cNvPr>
          <p:cNvSpPr/>
          <p:nvPr/>
        </p:nvSpPr>
        <p:spPr>
          <a:xfrm>
            <a:off x="1187480" y="900331"/>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7" name="Picture 6">
            <a:extLst>
              <a:ext uri="{FF2B5EF4-FFF2-40B4-BE49-F238E27FC236}">
                <a16:creationId xmlns:a16="http://schemas.microsoft.com/office/drawing/2014/main" id="{3C0637F8-AE93-DEE4-2B50-A70212377EC4}"/>
              </a:ext>
            </a:extLst>
          </p:cNvPr>
          <p:cNvPicPr>
            <a:picLocks noChangeAspect="1"/>
          </p:cNvPicPr>
          <p:nvPr/>
        </p:nvPicPr>
        <p:blipFill>
          <a:blip r:embed="rId2"/>
          <a:stretch>
            <a:fillRect/>
          </a:stretch>
        </p:blipFill>
        <p:spPr>
          <a:xfrm>
            <a:off x="341673" y="110837"/>
            <a:ext cx="1367126" cy="1357037"/>
          </a:xfrm>
          <a:prstGeom prst="rect">
            <a:avLst/>
          </a:prstGeom>
        </p:spPr>
      </p:pic>
      <p:sp>
        <p:nvSpPr>
          <p:cNvPr id="8" name="Isosceles Triangle 7">
            <a:extLst>
              <a:ext uri="{FF2B5EF4-FFF2-40B4-BE49-F238E27FC236}">
                <a16:creationId xmlns:a16="http://schemas.microsoft.com/office/drawing/2014/main" id="{C7125DEC-3C57-13F6-40BF-3088C3420E9D}"/>
              </a:ext>
            </a:extLst>
          </p:cNvPr>
          <p:cNvSpPr/>
          <p:nvPr/>
        </p:nvSpPr>
        <p:spPr>
          <a:xfrm>
            <a:off x="1127372" y="948864"/>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953524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60E1DC-23C2-E75A-6338-0772D8A45E91}"/>
              </a:ext>
            </a:extLst>
          </p:cNvPr>
          <p:cNvSpPr txBox="1"/>
          <p:nvPr/>
        </p:nvSpPr>
        <p:spPr>
          <a:xfrm>
            <a:off x="2604654" y="176582"/>
            <a:ext cx="6982691" cy="543610"/>
          </a:xfrm>
          <a:prstGeom prst="rect">
            <a:avLst/>
          </a:prstGeom>
          <a:noFill/>
        </p:spPr>
        <p:txBody>
          <a:bodyPr wrap="square">
            <a:spAutoFit/>
          </a:bodyPr>
          <a:lstStyle/>
          <a:p>
            <a:pPr marL="0" marR="0" lvl="0" indent="0" algn="ctr" defTabSz="457200" rtl="0" eaLnBrk="1" fontAlgn="auto" latinLnBrk="0" hangingPunct="1">
              <a:lnSpc>
                <a:spcPct val="115000"/>
              </a:lnSpc>
              <a:spcBef>
                <a:spcPts val="2400"/>
              </a:spcBef>
              <a:spcAft>
                <a:spcPts val="0"/>
              </a:spcAft>
              <a:buClrTx/>
              <a:buSzTx/>
              <a:buFontTx/>
              <a:buNone/>
              <a:tabLst/>
              <a:defRPr/>
            </a:pPr>
            <a:r>
              <a:rPr kumimoji="0" lang="en-US" sz="2800" b="0" i="0" u="sng" strike="noStrike" kern="0" cap="none" spc="0" normalizeH="0" baseline="0" noProof="0" dirty="0">
                <a:ln>
                  <a:noFill/>
                </a:ln>
                <a:solidFill>
                  <a:prstClr val="black"/>
                </a:solidFill>
                <a:effectLst/>
                <a:uLnTx/>
                <a:uFillTx/>
                <a:latin typeface="Century Gothic" panose="020F0302020204030204"/>
                <a:ea typeface="+mn-ea"/>
                <a:cs typeface="+mn-cs"/>
              </a:rPr>
              <a:t>Curriculum, Timetable and Year Plans</a:t>
            </a:r>
            <a:endParaRPr kumimoji="0" lang="en-GB" sz="2800" b="0" i="0" u="sng" strike="noStrike" kern="0" cap="none" spc="0" normalizeH="0" baseline="0" noProof="0" dirty="0">
              <a:ln>
                <a:noFill/>
              </a:ln>
              <a:solidFill>
                <a:prstClr val="black"/>
              </a:solidFill>
              <a:effectLst/>
              <a:uLnTx/>
              <a:uFillTx/>
              <a:latin typeface="Century Gothic" panose="020F0302020204030204"/>
              <a:ea typeface="+mn-ea"/>
              <a:cs typeface="+mn-cs"/>
            </a:endParaRPr>
          </a:p>
        </p:txBody>
      </p:sp>
      <p:graphicFrame>
        <p:nvGraphicFramePr>
          <p:cNvPr id="2" name="Table 1">
            <a:extLst>
              <a:ext uri="{FF2B5EF4-FFF2-40B4-BE49-F238E27FC236}">
                <a16:creationId xmlns:a16="http://schemas.microsoft.com/office/drawing/2014/main" id="{A6E1579A-5F48-F12D-2DE9-804AC0F06737}"/>
              </a:ext>
            </a:extLst>
          </p:cNvPr>
          <p:cNvGraphicFramePr>
            <a:graphicFrameLocks noGrp="1"/>
          </p:cNvGraphicFramePr>
          <p:nvPr>
            <p:extLst>
              <p:ext uri="{D42A27DB-BD31-4B8C-83A1-F6EECF244321}">
                <p14:modId xmlns:p14="http://schemas.microsoft.com/office/powerpoint/2010/main" val="2094321604"/>
              </p:ext>
            </p:extLst>
          </p:nvPr>
        </p:nvGraphicFramePr>
        <p:xfrm>
          <a:off x="165370" y="651754"/>
          <a:ext cx="12026628" cy="6579392"/>
        </p:xfrm>
        <a:graphic>
          <a:graphicData uri="http://schemas.openxmlformats.org/drawingml/2006/table">
            <a:tbl>
              <a:tblPr firstRow="1" firstCol="1" bandRow="1">
                <a:tableStyleId>{5C22544A-7EE6-4342-B048-85BDC9FD1C3A}</a:tableStyleId>
              </a:tblPr>
              <a:tblGrid>
                <a:gridCol w="1021739">
                  <a:extLst>
                    <a:ext uri="{9D8B030D-6E8A-4147-A177-3AD203B41FA5}">
                      <a16:colId xmlns:a16="http://schemas.microsoft.com/office/drawing/2014/main" val="4076893375"/>
                    </a:ext>
                  </a:extLst>
                </a:gridCol>
                <a:gridCol w="795051">
                  <a:extLst>
                    <a:ext uri="{9D8B030D-6E8A-4147-A177-3AD203B41FA5}">
                      <a16:colId xmlns:a16="http://schemas.microsoft.com/office/drawing/2014/main" val="1546668865"/>
                    </a:ext>
                  </a:extLst>
                </a:gridCol>
                <a:gridCol w="861580">
                  <a:extLst>
                    <a:ext uri="{9D8B030D-6E8A-4147-A177-3AD203B41FA5}">
                      <a16:colId xmlns:a16="http://schemas.microsoft.com/office/drawing/2014/main" val="334468017"/>
                    </a:ext>
                  </a:extLst>
                </a:gridCol>
                <a:gridCol w="1180258">
                  <a:extLst>
                    <a:ext uri="{9D8B030D-6E8A-4147-A177-3AD203B41FA5}">
                      <a16:colId xmlns:a16="http://schemas.microsoft.com/office/drawing/2014/main" val="3528864182"/>
                    </a:ext>
                  </a:extLst>
                </a:gridCol>
                <a:gridCol w="566721">
                  <a:extLst>
                    <a:ext uri="{9D8B030D-6E8A-4147-A177-3AD203B41FA5}">
                      <a16:colId xmlns:a16="http://schemas.microsoft.com/office/drawing/2014/main" val="3561450815"/>
                    </a:ext>
                  </a:extLst>
                </a:gridCol>
                <a:gridCol w="1021739">
                  <a:extLst>
                    <a:ext uri="{9D8B030D-6E8A-4147-A177-3AD203B41FA5}">
                      <a16:colId xmlns:a16="http://schemas.microsoft.com/office/drawing/2014/main" val="709613178"/>
                    </a:ext>
                  </a:extLst>
                </a:gridCol>
                <a:gridCol w="1539182">
                  <a:extLst>
                    <a:ext uri="{9D8B030D-6E8A-4147-A177-3AD203B41FA5}">
                      <a16:colId xmlns:a16="http://schemas.microsoft.com/office/drawing/2014/main" val="2816502039"/>
                    </a:ext>
                  </a:extLst>
                </a:gridCol>
                <a:gridCol w="616000">
                  <a:extLst>
                    <a:ext uri="{9D8B030D-6E8A-4147-A177-3AD203B41FA5}">
                      <a16:colId xmlns:a16="http://schemas.microsoft.com/office/drawing/2014/main" val="402466521"/>
                    </a:ext>
                  </a:extLst>
                </a:gridCol>
                <a:gridCol w="566721">
                  <a:extLst>
                    <a:ext uri="{9D8B030D-6E8A-4147-A177-3AD203B41FA5}">
                      <a16:colId xmlns:a16="http://schemas.microsoft.com/office/drawing/2014/main" val="3652724126"/>
                    </a:ext>
                  </a:extLst>
                </a:gridCol>
                <a:gridCol w="576175">
                  <a:extLst>
                    <a:ext uri="{9D8B030D-6E8A-4147-A177-3AD203B41FA5}">
                      <a16:colId xmlns:a16="http://schemas.microsoft.com/office/drawing/2014/main" val="2191565739"/>
                    </a:ext>
                  </a:extLst>
                </a:gridCol>
                <a:gridCol w="501742">
                  <a:extLst>
                    <a:ext uri="{9D8B030D-6E8A-4147-A177-3AD203B41FA5}">
                      <a16:colId xmlns:a16="http://schemas.microsoft.com/office/drawing/2014/main" val="2006492639"/>
                    </a:ext>
                  </a:extLst>
                </a:gridCol>
                <a:gridCol w="171165">
                  <a:extLst>
                    <a:ext uri="{9D8B030D-6E8A-4147-A177-3AD203B41FA5}">
                      <a16:colId xmlns:a16="http://schemas.microsoft.com/office/drawing/2014/main" val="3548141066"/>
                    </a:ext>
                  </a:extLst>
                </a:gridCol>
                <a:gridCol w="1021739">
                  <a:extLst>
                    <a:ext uri="{9D8B030D-6E8A-4147-A177-3AD203B41FA5}">
                      <a16:colId xmlns:a16="http://schemas.microsoft.com/office/drawing/2014/main" val="3008972"/>
                    </a:ext>
                  </a:extLst>
                </a:gridCol>
                <a:gridCol w="906752">
                  <a:extLst>
                    <a:ext uri="{9D8B030D-6E8A-4147-A177-3AD203B41FA5}">
                      <a16:colId xmlns:a16="http://schemas.microsoft.com/office/drawing/2014/main" val="2821430951"/>
                    </a:ext>
                  </a:extLst>
                </a:gridCol>
                <a:gridCol w="680064">
                  <a:extLst>
                    <a:ext uri="{9D8B030D-6E8A-4147-A177-3AD203B41FA5}">
                      <a16:colId xmlns:a16="http://schemas.microsoft.com/office/drawing/2014/main" val="3274696498"/>
                    </a:ext>
                  </a:extLst>
                </a:gridCol>
              </a:tblGrid>
              <a:tr h="1181482">
                <a:tc>
                  <a:txBody>
                    <a:bodyPr/>
                    <a:lstStyle/>
                    <a:p>
                      <a:pPr algn="ctr">
                        <a:lnSpc>
                          <a:spcPct val="107000"/>
                        </a:lnSpc>
                        <a:spcAft>
                          <a:spcPts val="800"/>
                        </a:spcAft>
                        <a:buNone/>
                      </a:pPr>
                      <a:r>
                        <a:rPr lang="en-GB" sz="1400" dirty="0">
                          <a:effectLst/>
                          <a:latin typeface="Twinkl" panose="02000000000000000000" pitchFamily="2" charset="0"/>
                        </a:rPr>
                        <a:t>Day</a:t>
                      </a:r>
                    </a:p>
                    <a:p>
                      <a:pPr algn="ctr">
                        <a:lnSpc>
                          <a:spcPct val="107000"/>
                        </a:lnSpc>
                        <a:spcAft>
                          <a:spcPts val="800"/>
                        </a:spcAft>
                        <a:buNone/>
                      </a:pPr>
                      <a:r>
                        <a:rPr lang="en-GB" sz="1400" dirty="0">
                          <a:effectLst/>
                          <a:latin typeface="Twinkl" panose="02000000000000000000" pitchFamily="2" charset="0"/>
                        </a:rPr>
                        <a:t> </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8:40 – 8:55</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9:00 – 9:20</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9:20 – 10:20</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10:20 – 10:40</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10:45 – 11:00</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11:00 – 12:00</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12:00 – 1:00</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1:00 – 1:15</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1:15 – 1:25</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dirty="0">
                          <a:effectLst/>
                          <a:latin typeface="Twinkl" panose="02000000000000000000" pitchFamily="2" charset="0"/>
                        </a:rPr>
                        <a:t>1:25 – 2:05</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a:effectLst/>
                          <a:latin typeface="Twinkl" panose="02000000000000000000" pitchFamily="2" charset="0"/>
                        </a:rPr>
                        <a:t>2:05 – 2:45</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2:50 – 3:10</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3:10 – 3:15</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extLst>
                  <a:ext uri="{0D108BD9-81ED-4DB2-BD59-A6C34878D82A}">
                    <a16:rowId xmlns:a16="http://schemas.microsoft.com/office/drawing/2014/main" val="94963261"/>
                  </a:ext>
                </a:extLst>
              </a:tr>
              <a:tr h="1085662">
                <a:tc>
                  <a:txBody>
                    <a:bodyPr/>
                    <a:lstStyle/>
                    <a:p>
                      <a:pPr algn="ctr">
                        <a:lnSpc>
                          <a:spcPct val="107000"/>
                        </a:lnSpc>
                        <a:spcAft>
                          <a:spcPts val="800"/>
                        </a:spcAft>
                        <a:buNone/>
                      </a:pPr>
                      <a:r>
                        <a:rPr lang="en-GB" sz="1400">
                          <a:effectLst/>
                          <a:latin typeface="Twinkl" panose="02000000000000000000" pitchFamily="2" charset="0"/>
                        </a:rPr>
                        <a:t>Monday</a:t>
                      </a:r>
                    </a:p>
                    <a:p>
                      <a:pPr algn="ctr">
                        <a:lnSpc>
                          <a:spcPct val="107000"/>
                        </a:lnSpc>
                        <a:spcAft>
                          <a:spcPts val="800"/>
                        </a:spcAft>
                        <a:buNone/>
                      </a:pPr>
                      <a:r>
                        <a:rPr lang="en-GB" sz="1400">
                          <a:effectLst/>
                          <a:latin typeface="Twinkl" panose="02000000000000000000" pitchFamily="2" charset="0"/>
                        </a:rPr>
                        <a:t>Break duty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Register and maths fluency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Spelling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Maths</a:t>
                      </a:r>
                    </a:p>
                    <a:p>
                      <a:pPr algn="ctr">
                        <a:lnSpc>
                          <a:spcPct val="107000"/>
                        </a:lnSpc>
                        <a:spcAft>
                          <a:spcPts val="800"/>
                        </a:spcAft>
                        <a:buNone/>
                      </a:pPr>
                      <a:r>
                        <a:rPr lang="en-GB" sz="1400" dirty="0">
                          <a:effectLst/>
                          <a:latin typeface="Twinkl" panose="02000000000000000000" pitchFamily="2" charset="0"/>
                        </a:rPr>
                        <a:t> </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Break</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Whole class reading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English</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Lunch</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Class story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Mastering number</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dirty="0">
                          <a:effectLst/>
                          <a:latin typeface="Twinkl" panose="02000000000000000000" pitchFamily="2" charset="0"/>
                        </a:rPr>
                        <a:t>History</a:t>
                      </a:r>
                    </a:p>
                    <a:p>
                      <a:pPr algn="ctr">
                        <a:lnSpc>
                          <a:spcPct val="107000"/>
                        </a:lnSpc>
                        <a:spcAft>
                          <a:spcPts val="800"/>
                        </a:spcAft>
                        <a:buNone/>
                      </a:pPr>
                      <a:r>
                        <a:rPr lang="en-GB" sz="1400" dirty="0">
                          <a:effectLst/>
                          <a:latin typeface="Twinkl" panose="02000000000000000000" pitchFamily="2" charset="0"/>
                        </a:rPr>
                        <a:t> </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a:effectLst/>
                          <a:latin typeface="Twinkl" panose="02000000000000000000" pitchFamily="2" charset="0"/>
                        </a:rPr>
                        <a:t>French</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Collective worship</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Notices</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extLst>
                  <a:ext uri="{0D108BD9-81ED-4DB2-BD59-A6C34878D82A}">
                    <a16:rowId xmlns:a16="http://schemas.microsoft.com/office/drawing/2014/main" val="2192352675"/>
                  </a:ext>
                </a:extLst>
              </a:tr>
              <a:tr h="917493">
                <a:tc>
                  <a:txBody>
                    <a:bodyPr/>
                    <a:lstStyle/>
                    <a:p>
                      <a:pPr algn="ctr">
                        <a:lnSpc>
                          <a:spcPct val="107000"/>
                        </a:lnSpc>
                        <a:spcAft>
                          <a:spcPts val="800"/>
                        </a:spcAft>
                        <a:buNone/>
                      </a:pPr>
                      <a:r>
                        <a:rPr lang="en-GB" sz="1400">
                          <a:effectLst/>
                          <a:latin typeface="Twinkl" panose="02000000000000000000" pitchFamily="2" charset="0"/>
                        </a:rPr>
                        <a:t>Tuesday</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Register and maths fluency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a:effectLst/>
                          <a:latin typeface="Twinkl" panose="02000000000000000000" pitchFamily="2" charset="0"/>
                        </a:rPr>
                        <a:t>Swimming</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a:effectLst/>
                          <a:latin typeface="Twinkl" panose="02000000000000000000" pitchFamily="2" charset="0"/>
                        </a:rPr>
                        <a:t>Break</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Spelling</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English</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Lunch</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Class story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Mastering number</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a:effectLst/>
                          <a:latin typeface="Twinkl" panose="02000000000000000000" pitchFamily="2" charset="0"/>
                        </a:rPr>
                        <a:t>Maths</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a:effectLst/>
                          <a:latin typeface="Twinkl" panose="02000000000000000000" pitchFamily="2" charset="0"/>
                        </a:rPr>
                        <a:t>Computing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Collective worship</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Notices</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extLst>
                  <a:ext uri="{0D108BD9-81ED-4DB2-BD59-A6C34878D82A}">
                    <a16:rowId xmlns:a16="http://schemas.microsoft.com/office/drawing/2014/main" val="3024123774"/>
                  </a:ext>
                </a:extLst>
              </a:tr>
              <a:tr h="1186623">
                <a:tc>
                  <a:txBody>
                    <a:bodyPr/>
                    <a:lstStyle/>
                    <a:p>
                      <a:pPr algn="ctr">
                        <a:lnSpc>
                          <a:spcPct val="107000"/>
                        </a:lnSpc>
                        <a:spcAft>
                          <a:spcPts val="800"/>
                        </a:spcAft>
                        <a:buNone/>
                      </a:pPr>
                      <a:r>
                        <a:rPr lang="en-GB" sz="1400">
                          <a:effectLst/>
                          <a:latin typeface="Twinkl" panose="02000000000000000000" pitchFamily="2" charset="0"/>
                        </a:rPr>
                        <a:t>Wednesday</a:t>
                      </a:r>
                    </a:p>
                    <a:p>
                      <a:pPr algn="ctr">
                        <a:lnSpc>
                          <a:spcPct val="107000"/>
                        </a:lnSpc>
                        <a:spcAft>
                          <a:spcPts val="800"/>
                        </a:spcAft>
                        <a:buNone/>
                      </a:pPr>
                      <a:r>
                        <a:rPr lang="en-GB" sz="1400">
                          <a:effectLst/>
                          <a:latin typeface="Twinkl" panose="02000000000000000000" pitchFamily="2" charset="0"/>
                        </a:rPr>
                        <a:t>Break duty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Register and maths fluency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Spelling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Maths</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Break</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Whole class reading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English</a:t>
                      </a:r>
                    </a:p>
                    <a:p>
                      <a:pPr algn="ctr">
                        <a:lnSpc>
                          <a:spcPct val="107000"/>
                        </a:lnSpc>
                        <a:spcAft>
                          <a:spcPts val="800"/>
                        </a:spcAft>
                        <a:buNone/>
                      </a:pPr>
                      <a:r>
                        <a:rPr lang="en-GB" sz="1400" dirty="0">
                          <a:effectLst/>
                          <a:latin typeface="Twinkl" panose="02000000000000000000" pitchFamily="2" charset="0"/>
                        </a:rPr>
                        <a:t> </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Lunch</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Class story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Mastering number </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a:effectLst/>
                          <a:latin typeface="Twinkl" panose="02000000000000000000" pitchFamily="2" charset="0"/>
                        </a:rPr>
                        <a:t>Science</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a:effectLst/>
                          <a:latin typeface="Twinkl" panose="02000000000000000000" pitchFamily="2" charset="0"/>
                        </a:rPr>
                        <a:t>PE</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In class worship</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Notices</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extLst>
                  <a:ext uri="{0D108BD9-81ED-4DB2-BD59-A6C34878D82A}">
                    <a16:rowId xmlns:a16="http://schemas.microsoft.com/office/drawing/2014/main" val="2848949329"/>
                  </a:ext>
                </a:extLst>
              </a:tr>
              <a:tr h="917493">
                <a:tc>
                  <a:txBody>
                    <a:bodyPr/>
                    <a:lstStyle/>
                    <a:p>
                      <a:pPr algn="ctr">
                        <a:lnSpc>
                          <a:spcPct val="107000"/>
                        </a:lnSpc>
                        <a:spcAft>
                          <a:spcPts val="800"/>
                        </a:spcAft>
                        <a:buNone/>
                      </a:pPr>
                      <a:r>
                        <a:rPr lang="en-GB" sz="1400">
                          <a:effectLst/>
                          <a:latin typeface="Twinkl" panose="02000000000000000000" pitchFamily="2" charset="0"/>
                        </a:rPr>
                        <a:t>Thursday</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Register and maths fluency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Spelling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Maths</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Break</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Whole class reading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English</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Lunch</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Class story</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Mastering number</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a:effectLst/>
                          <a:latin typeface="Twinkl" panose="02000000000000000000" pitchFamily="2" charset="0"/>
                        </a:rPr>
                        <a:t>RE</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a:effectLst/>
                          <a:latin typeface="Twinkl" panose="02000000000000000000" pitchFamily="2" charset="0"/>
                        </a:rPr>
                        <a:t>Life skills</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Collective worship (singing)</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Notices</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extLst>
                  <a:ext uri="{0D108BD9-81ED-4DB2-BD59-A6C34878D82A}">
                    <a16:rowId xmlns:a16="http://schemas.microsoft.com/office/drawing/2014/main" val="4104748388"/>
                  </a:ext>
                </a:extLst>
              </a:tr>
              <a:tr h="917493">
                <a:tc>
                  <a:txBody>
                    <a:bodyPr/>
                    <a:lstStyle/>
                    <a:p>
                      <a:pPr algn="ctr">
                        <a:lnSpc>
                          <a:spcPct val="107000"/>
                        </a:lnSpc>
                        <a:spcAft>
                          <a:spcPts val="800"/>
                        </a:spcAft>
                        <a:buNone/>
                      </a:pPr>
                      <a:r>
                        <a:rPr lang="en-GB" sz="1400">
                          <a:effectLst/>
                          <a:latin typeface="Twinkl" panose="02000000000000000000" pitchFamily="2" charset="0"/>
                        </a:rPr>
                        <a:t>Friday</a:t>
                      </a:r>
                    </a:p>
                    <a:p>
                      <a:pPr algn="ctr">
                        <a:lnSpc>
                          <a:spcPct val="107000"/>
                        </a:lnSpc>
                        <a:spcAft>
                          <a:spcPts val="800"/>
                        </a:spcAft>
                        <a:buNone/>
                      </a:pPr>
                      <a:r>
                        <a:rPr lang="en-GB" sz="1400">
                          <a:effectLst/>
                          <a:latin typeface="Twinkl" panose="02000000000000000000" pitchFamily="2" charset="0"/>
                        </a:rPr>
                        <a:t>Mrs Foster</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Register and maths fluency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Spelling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Maths</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Break</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Handwriting</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English</a:t>
                      </a:r>
                    </a:p>
                    <a:p>
                      <a:pPr algn="ctr">
                        <a:lnSpc>
                          <a:spcPct val="107000"/>
                        </a:lnSpc>
                        <a:spcAft>
                          <a:spcPts val="800"/>
                        </a:spcAft>
                        <a:buNone/>
                      </a:pPr>
                      <a:r>
                        <a:rPr lang="en-GB" sz="1400">
                          <a:effectLst/>
                          <a:latin typeface="Twinkl" panose="02000000000000000000" pitchFamily="2" charset="0"/>
                        </a:rPr>
                        <a:t> </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Lunch</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a:effectLst/>
                          <a:latin typeface="Twinkl" panose="02000000000000000000" pitchFamily="2" charset="0"/>
                        </a:rPr>
                        <a:t>Class story</a:t>
                      </a:r>
                      <a:endParaRPr lang="en-GB" sz="140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gridSpan="2">
                  <a:txBody>
                    <a:bodyPr/>
                    <a:lstStyle/>
                    <a:p>
                      <a:pPr algn="ctr">
                        <a:lnSpc>
                          <a:spcPct val="107000"/>
                        </a:lnSpc>
                        <a:spcAft>
                          <a:spcPts val="800"/>
                        </a:spcAft>
                        <a:buNone/>
                      </a:pPr>
                      <a:r>
                        <a:rPr lang="en-GB" sz="1400" dirty="0">
                          <a:effectLst/>
                          <a:latin typeface="Twinkl" panose="02000000000000000000" pitchFamily="2" charset="0"/>
                        </a:rPr>
                        <a:t>Violins </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gridSpan="2">
                  <a:txBody>
                    <a:bodyPr/>
                    <a:lstStyle/>
                    <a:p>
                      <a:pPr algn="ctr">
                        <a:lnSpc>
                          <a:spcPct val="107000"/>
                        </a:lnSpc>
                        <a:spcAft>
                          <a:spcPts val="800"/>
                        </a:spcAft>
                        <a:buNone/>
                      </a:pPr>
                      <a:r>
                        <a:rPr lang="en-GB" sz="1400" dirty="0">
                          <a:effectLst/>
                          <a:latin typeface="Twinkl" panose="02000000000000000000" pitchFamily="2" charset="0"/>
                        </a:rPr>
                        <a:t>Art</a:t>
                      </a:r>
                    </a:p>
                    <a:p>
                      <a:pPr algn="ctr">
                        <a:lnSpc>
                          <a:spcPct val="107000"/>
                        </a:lnSpc>
                        <a:spcAft>
                          <a:spcPts val="800"/>
                        </a:spcAft>
                        <a:buNone/>
                      </a:pPr>
                      <a:r>
                        <a:rPr lang="en-GB" sz="1400" dirty="0">
                          <a:effectLst/>
                          <a:latin typeface="Twinkl" panose="02000000000000000000" pitchFamily="2" charset="0"/>
                        </a:rPr>
                        <a:t> </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hMerge="1">
                  <a:txBody>
                    <a:bodyPr/>
                    <a:lstStyle/>
                    <a:p>
                      <a:endParaRPr lang="en-GB"/>
                    </a:p>
                  </a:txBody>
                  <a:tcPr/>
                </a:tc>
                <a:tc>
                  <a:txBody>
                    <a:bodyPr/>
                    <a:lstStyle/>
                    <a:p>
                      <a:pPr algn="ctr">
                        <a:lnSpc>
                          <a:spcPct val="107000"/>
                        </a:lnSpc>
                        <a:spcAft>
                          <a:spcPts val="800"/>
                        </a:spcAft>
                        <a:buNone/>
                      </a:pPr>
                      <a:r>
                        <a:rPr lang="en-GB" sz="1400" dirty="0">
                          <a:effectLst/>
                          <a:latin typeface="Twinkl" panose="02000000000000000000" pitchFamily="2" charset="0"/>
                        </a:rPr>
                        <a:t>Collective worship</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tc>
                  <a:txBody>
                    <a:bodyPr/>
                    <a:lstStyle/>
                    <a:p>
                      <a:pPr algn="ctr">
                        <a:lnSpc>
                          <a:spcPct val="107000"/>
                        </a:lnSpc>
                        <a:spcAft>
                          <a:spcPts val="800"/>
                        </a:spcAft>
                        <a:buNone/>
                      </a:pPr>
                      <a:r>
                        <a:rPr lang="en-GB" sz="1400" dirty="0">
                          <a:effectLst/>
                          <a:latin typeface="Twinkl" panose="02000000000000000000" pitchFamily="2" charset="0"/>
                        </a:rPr>
                        <a:t>Notices</a:t>
                      </a:r>
                      <a:endParaRPr lang="en-GB" sz="1400" dirty="0">
                        <a:effectLst/>
                        <a:latin typeface="Twinkl" panose="02000000000000000000" pitchFamily="2" charset="0"/>
                        <a:ea typeface="Calibri" panose="020F0502020204030204" pitchFamily="34" charset="0"/>
                        <a:cs typeface="Times New Roman" panose="02020603050405020304" pitchFamily="18" charset="0"/>
                      </a:endParaRPr>
                    </a:p>
                  </a:txBody>
                  <a:tcPr marL="39444" marR="39444" marT="0" marB="0"/>
                </a:tc>
                <a:extLst>
                  <a:ext uri="{0D108BD9-81ED-4DB2-BD59-A6C34878D82A}">
                    <a16:rowId xmlns:a16="http://schemas.microsoft.com/office/drawing/2014/main" val="3092674249"/>
                  </a:ext>
                </a:extLst>
              </a:tr>
            </a:tbl>
          </a:graphicData>
        </a:graphic>
      </p:graphicFrame>
    </p:spTree>
    <p:extLst>
      <p:ext uri="{BB962C8B-B14F-4D97-AF65-F5344CB8AC3E}">
        <p14:creationId xmlns:p14="http://schemas.microsoft.com/office/powerpoint/2010/main" val="4052665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ign with text and images&#10;&#10;AI-generated content may be incorrect.">
            <a:extLst>
              <a:ext uri="{FF2B5EF4-FFF2-40B4-BE49-F238E27FC236}">
                <a16:creationId xmlns:a16="http://schemas.microsoft.com/office/drawing/2014/main" id="{8F3C667E-6289-55B9-156D-151D9682C30F}"/>
              </a:ext>
            </a:extLst>
          </p:cNvPr>
          <p:cNvPicPr>
            <a:picLocks noChangeAspect="1"/>
          </p:cNvPicPr>
          <p:nvPr/>
        </p:nvPicPr>
        <p:blipFill>
          <a:blip r:embed="rId2"/>
          <a:stretch>
            <a:fillRect/>
          </a:stretch>
        </p:blipFill>
        <p:spPr>
          <a:xfrm>
            <a:off x="3672025" y="0"/>
            <a:ext cx="4847949" cy="6858000"/>
          </a:xfrm>
          <a:prstGeom prst="rect">
            <a:avLst/>
          </a:prstGeom>
        </p:spPr>
      </p:pic>
    </p:spTree>
    <p:extLst>
      <p:ext uri="{BB962C8B-B14F-4D97-AF65-F5344CB8AC3E}">
        <p14:creationId xmlns:p14="http://schemas.microsoft.com/office/powerpoint/2010/main" val="3056324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B69963-D55D-A7E8-6774-C4A7DDE0994F}"/>
              </a:ext>
            </a:extLst>
          </p:cNvPr>
          <p:cNvPicPr>
            <a:picLocks noChangeAspect="1"/>
          </p:cNvPicPr>
          <p:nvPr/>
        </p:nvPicPr>
        <p:blipFill>
          <a:blip r:embed="rId2"/>
          <a:stretch>
            <a:fillRect/>
          </a:stretch>
        </p:blipFill>
        <p:spPr>
          <a:xfrm>
            <a:off x="4514483" y="951951"/>
            <a:ext cx="6910493" cy="4954098"/>
          </a:xfrm>
          <a:prstGeom prst="rect">
            <a:avLst/>
          </a:prstGeom>
        </p:spPr>
      </p:pic>
      <p:pic>
        <p:nvPicPr>
          <p:cNvPr id="5" name="Picture 4">
            <a:extLst>
              <a:ext uri="{FF2B5EF4-FFF2-40B4-BE49-F238E27FC236}">
                <a16:creationId xmlns:a16="http://schemas.microsoft.com/office/drawing/2014/main" id="{306131BF-974C-00C8-5522-1A3A02B38DBD}"/>
              </a:ext>
            </a:extLst>
          </p:cNvPr>
          <p:cNvPicPr>
            <a:picLocks noChangeAspect="1"/>
          </p:cNvPicPr>
          <p:nvPr/>
        </p:nvPicPr>
        <p:blipFill>
          <a:blip r:embed="rId3"/>
          <a:stretch>
            <a:fillRect/>
          </a:stretch>
        </p:blipFill>
        <p:spPr>
          <a:xfrm>
            <a:off x="1016847" y="951951"/>
            <a:ext cx="3497636" cy="4954098"/>
          </a:xfrm>
          <a:prstGeom prst="rect">
            <a:avLst/>
          </a:prstGeom>
        </p:spPr>
      </p:pic>
    </p:spTree>
    <p:extLst>
      <p:ext uri="{BB962C8B-B14F-4D97-AF65-F5344CB8AC3E}">
        <p14:creationId xmlns:p14="http://schemas.microsoft.com/office/powerpoint/2010/main" val="2750317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ign with a person sitting on it&#10;&#10;AI-generated content may be incorrect.">
            <a:extLst>
              <a:ext uri="{FF2B5EF4-FFF2-40B4-BE49-F238E27FC236}">
                <a16:creationId xmlns:a16="http://schemas.microsoft.com/office/drawing/2014/main" id="{C70FC0C0-A1A7-F4DC-4422-9FA8A7988F7C}"/>
              </a:ext>
            </a:extLst>
          </p:cNvPr>
          <p:cNvPicPr>
            <a:picLocks noChangeAspect="1"/>
          </p:cNvPicPr>
          <p:nvPr/>
        </p:nvPicPr>
        <p:blipFill>
          <a:blip r:embed="rId2"/>
          <a:stretch>
            <a:fillRect/>
          </a:stretch>
        </p:blipFill>
        <p:spPr>
          <a:xfrm>
            <a:off x="717808" y="0"/>
            <a:ext cx="4847949" cy="6858000"/>
          </a:xfrm>
          <a:prstGeom prst="rect">
            <a:avLst/>
          </a:prstGeom>
        </p:spPr>
      </p:pic>
      <p:pic>
        <p:nvPicPr>
          <p:cNvPr id="5" name="Picture 4">
            <a:extLst>
              <a:ext uri="{FF2B5EF4-FFF2-40B4-BE49-F238E27FC236}">
                <a16:creationId xmlns:a16="http://schemas.microsoft.com/office/drawing/2014/main" id="{5137EE08-7DD4-F726-8E86-55D88785D35C}"/>
              </a:ext>
            </a:extLst>
          </p:cNvPr>
          <p:cNvPicPr>
            <a:picLocks noChangeAspect="1"/>
          </p:cNvPicPr>
          <p:nvPr/>
        </p:nvPicPr>
        <p:blipFill>
          <a:blip r:embed="rId3"/>
          <a:stretch>
            <a:fillRect/>
          </a:stretch>
        </p:blipFill>
        <p:spPr>
          <a:xfrm>
            <a:off x="6426758" y="0"/>
            <a:ext cx="4847949" cy="6871186"/>
          </a:xfrm>
          <a:prstGeom prst="rect">
            <a:avLst/>
          </a:prstGeom>
        </p:spPr>
      </p:pic>
    </p:spTree>
    <p:extLst>
      <p:ext uri="{BB962C8B-B14F-4D97-AF65-F5344CB8AC3E}">
        <p14:creationId xmlns:p14="http://schemas.microsoft.com/office/powerpoint/2010/main" val="2797036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oster with text and pictograms&#10;&#10;AI-generated content may be incorrect.">
            <a:extLst>
              <a:ext uri="{FF2B5EF4-FFF2-40B4-BE49-F238E27FC236}">
                <a16:creationId xmlns:a16="http://schemas.microsoft.com/office/drawing/2014/main" id="{30F3B243-44FE-D552-D804-924B283B126C}"/>
              </a:ext>
            </a:extLst>
          </p:cNvPr>
          <p:cNvPicPr>
            <a:picLocks noChangeAspect="1"/>
          </p:cNvPicPr>
          <p:nvPr/>
        </p:nvPicPr>
        <p:blipFill>
          <a:blip r:embed="rId2"/>
          <a:stretch>
            <a:fillRect/>
          </a:stretch>
        </p:blipFill>
        <p:spPr>
          <a:xfrm>
            <a:off x="818294" y="0"/>
            <a:ext cx="4847949" cy="6858000"/>
          </a:xfrm>
          <a:prstGeom prst="rect">
            <a:avLst/>
          </a:prstGeom>
        </p:spPr>
      </p:pic>
      <p:pic>
        <p:nvPicPr>
          <p:cNvPr id="5" name="Picture 4" descr="A sign with text and a figure&#10;&#10;AI-generated content may be incorrect.">
            <a:extLst>
              <a:ext uri="{FF2B5EF4-FFF2-40B4-BE49-F238E27FC236}">
                <a16:creationId xmlns:a16="http://schemas.microsoft.com/office/drawing/2014/main" id="{74ECCF16-D7A8-8A0A-95B5-CD2A4E0A10F7}"/>
              </a:ext>
            </a:extLst>
          </p:cNvPr>
          <p:cNvPicPr>
            <a:picLocks noChangeAspect="1"/>
          </p:cNvPicPr>
          <p:nvPr/>
        </p:nvPicPr>
        <p:blipFill>
          <a:blip r:embed="rId3"/>
          <a:stretch>
            <a:fillRect/>
          </a:stretch>
        </p:blipFill>
        <p:spPr>
          <a:xfrm>
            <a:off x="6525757" y="0"/>
            <a:ext cx="4847949" cy="6858000"/>
          </a:xfrm>
          <a:prstGeom prst="rect">
            <a:avLst/>
          </a:prstGeom>
        </p:spPr>
      </p:pic>
    </p:spTree>
    <p:extLst>
      <p:ext uri="{BB962C8B-B14F-4D97-AF65-F5344CB8AC3E}">
        <p14:creationId xmlns:p14="http://schemas.microsoft.com/office/powerpoint/2010/main" val="2001040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BE128E-324D-CC0F-28F5-CCE081E131C2}"/>
              </a:ext>
            </a:extLst>
          </p:cNvPr>
          <p:cNvPicPr>
            <a:picLocks noChangeAspect="1"/>
          </p:cNvPicPr>
          <p:nvPr/>
        </p:nvPicPr>
        <p:blipFill>
          <a:blip r:embed="rId2"/>
          <a:stretch>
            <a:fillRect/>
          </a:stretch>
        </p:blipFill>
        <p:spPr>
          <a:xfrm>
            <a:off x="379826" y="1939332"/>
            <a:ext cx="11146575" cy="2311330"/>
          </a:xfrm>
          <a:prstGeom prst="rect">
            <a:avLst/>
          </a:prstGeom>
        </p:spPr>
      </p:pic>
    </p:spTree>
    <p:extLst>
      <p:ext uri="{BB962C8B-B14F-4D97-AF65-F5344CB8AC3E}">
        <p14:creationId xmlns:p14="http://schemas.microsoft.com/office/powerpoint/2010/main" val="842273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Shape 136"/>
          <p:cNvSpPr/>
          <p:nvPr/>
        </p:nvSpPr>
        <p:spPr>
          <a:xfrm>
            <a:off x="4136103" y="33634"/>
            <a:ext cx="4172617" cy="626133"/>
          </a:xfrm>
          <a:prstGeom prst="rect">
            <a:avLst/>
          </a:prstGeom>
          <a:ln w="12700">
            <a:miter lim="400000"/>
          </a:ln>
          <a:extLst>
            <a:ext uri="{C572A759-6A51-4108-AA02-DFA0A04FC94B}">
              <ma14:wrappingTextBoxFlag xmlns="" xmlns:ma14="http://schemas.microsoft.com/office/mac/drawingml/2011/main" val="1"/>
            </a:ext>
          </a:extLst>
        </p:spPr>
        <p:txBody>
          <a:bodyPr wrap="none" lIns="35719" tIns="35719" rIns="35719" bIns="35719" anchor="ctr">
            <a:spAutoFit/>
          </a:bodyPr>
          <a:lstStyle>
            <a:lvl1pPr>
              <a:defRPr b="1" u="sng">
                <a:latin typeface="Helvetica"/>
                <a:ea typeface="Helvetica"/>
                <a:cs typeface="Helvetica"/>
                <a:sym typeface="Helvetica"/>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3600" b="1" i="0" u="sng" strike="noStrike" kern="1200" cap="none" spc="0" normalizeH="0" baseline="0" noProof="0" dirty="0">
                <a:ln>
                  <a:noFill/>
                </a:ln>
                <a:solidFill>
                  <a:prstClr val="black"/>
                </a:solidFill>
                <a:effectLst/>
                <a:uLnTx/>
                <a:uFillTx/>
                <a:latin typeface="Century Gothic" panose="020F0302020204030204"/>
                <a:cs typeface="Helvetica"/>
                <a:sym typeface="Helvetica"/>
              </a:rPr>
              <a:t>Our School </a:t>
            </a:r>
            <a:r>
              <a:rPr kumimoji="0" lang="en-GB" sz="3600" b="1" i="0" u="sng" strike="noStrike" kern="1200" cap="none" spc="0" normalizeH="0" baseline="0" noProof="0" dirty="0">
                <a:ln>
                  <a:noFill/>
                </a:ln>
                <a:solidFill>
                  <a:prstClr val="black"/>
                </a:solidFill>
                <a:effectLst/>
                <a:uLnTx/>
                <a:uFillTx/>
                <a:latin typeface="Century Gothic" panose="020F0302020204030204"/>
                <a:cs typeface="Helvetica"/>
                <a:sym typeface="Helvetica"/>
              </a:rPr>
              <a:t>Values</a:t>
            </a:r>
            <a:endParaRPr kumimoji="0" sz="3600" b="1" i="0" u="sng" strike="noStrike" kern="1200" cap="none" spc="0" normalizeH="0" baseline="0" noProof="0" dirty="0">
              <a:ln>
                <a:noFill/>
              </a:ln>
              <a:solidFill>
                <a:prstClr val="black"/>
              </a:solidFill>
              <a:effectLst/>
              <a:uLnTx/>
              <a:uFillTx/>
              <a:latin typeface="Century Gothic" panose="020F0302020204030204"/>
              <a:cs typeface="Helvetica"/>
              <a:sym typeface="Helvetica"/>
            </a:endParaRPr>
          </a:p>
        </p:txBody>
      </p:sp>
      <p:sp>
        <p:nvSpPr>
          <p:cNvPr id="3" name="Isosceles Triangle 2">
            <a:extLst>
              <a:ext uri="{FF2B5EF4-FFF2-40B4-BE49-F238E27FC236}">
                <a16:creationId xmlns:a16="http://schemas.microsoft.com/office/drawing/2014/main" id="{EF14A02E-2CC2-08FD-D826-4E5CE915A100}"/>
              </a:ext>
            </a:extLst>
          </p:cNvPr>
          <p:cNvSpPr/>
          <p:nvPr/>
        </p:nvSpPr>
        <p:spPr>
          <a:xfrm>
            <a:off x="1828800" y="1721644"/>
            <a:ext cx="1228725" cy="1257300"/>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4" name="Google Shape;82;p18">
            <a:extLst>
              <a:ext uri="{FF2B5EF4-FFF2-40B4-BE49-F238E27FC236}">
                <a16:creationId xmlns:a16="http://schemas.microsoft.com/office/drawing/2014/main" id="{0ABB3D1C-BF45-3228-C32A-FF6AB3F85186}"/>
              </a:ext>
            </a:extLst>
          </p:cNvPr>
          <p:cNvPicPr preferRelativeResize="0">
            <a:picLocks/>
          </p:cNvPicPr>
          <p:nvPr/>
        </p:nvPicPr>
        <p:blipFill>
          <a:blip r:embed="rId2">
            <a:alphaModFix/>
          </a:blip>
          <a:stretch>
            <a:fillRect/>
          </a:stretch>
        </p:blipFill>
        <p:spPr>
          <a:xfrm>
            <a:off x="1731169" y="763307"/>
            <a:ext cx="8729662" cy="5930900"/>
          </a:xfrm>
          <a:prstGeom prst="rect">
            <a:avLst/>
          </a:prstGeom>
          <a:noFill/>
          <a:ln>
            <a:noFill/>
          </a:ln>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14A0D8-F530-7DBB-237C-9137CD2CDC4B}"/>
              </a:ext>
            </a:extLst>
          </p:cNvPr>
          <p:cNvSpPr txBox="1"/>
          <p:nvPr/>
        </p:nvSpPr>
        <p:spPr>
          <a:xfrm>
            <a:off x="193965" y="1752953"/>
            <a:ext cx="11665526" cy="2997039"/>
          </a:xfrm>
          <a:prstGeom prst="rect">
            <a:avLst/>
          </a:prstGeom>
          <a:noFill/>
        </p:spPr>
        <p:txBody>
          <a:bodyPr wrap="square">
            <a:spAutoFit/>
          </a:bodyPr>
          <a:lstStyle/>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As you can see from the curriculum plans, there is a lot to work through and expectations are high. Each child is expected to </a:t>
            </a:r>
            <a:r>
              <a:rPr kumimoji="0" lang="en-GB" sz="1800" b="1"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‘try their best’ </a:t>
            </a: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in every aspect of their school life, including class-work, behaviour and attitude to others. They are also expected to follow the school’s values. </a:t>
            </a:r>
            <a:endPar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We follow the school’s Positive Relationship and Behaviour Policy; the policy is available on the website.</a:t>
            </a:r>
            <a:endPar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Please ensure that no items from home are brought into school unless requested by the class teachers.</a:t>
            </a: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A167A47-714B-8E1B-F232-65013B0393FA}"/>
              </a:ext>
            </a:extLst>
          </p:cNvPr>
          <p:cNvPicPr>
            <a:picLocks noChangeAspect="1"/>
          </p:cNvPicPr>
          <p:nvPr/>
        </p:nvPicPr>
        <p:blipFill>
          <a:blip r:embed="rId2"/>
          <a:stretch>
            <a:fillRect/>
          </a:stretch>
        </p:blipFill>
        <p:spPr>
          <a:xfrm>
            <a:off x="341673" y="110837"/>
            <a:ext cx="1367126" cy="1357037"/>
          </a:xfrm>
          <a:prstGeom prst="rect">
            <a:avLst/>
          </a:prstGeom>
        </p:spPr>
      </p:pic>
      <p:sp>
        <p:nvSpPr>
          <p:cNvPr id="5" name="Isosceles Triangle 4">
            <a:extLst>
              <a:ext uri="{FF2B5EF4-FFF2-40B4-BE49-F238E27FC236}">
                <a16:creationId xmlns:a16="http://schemas.microsoft.com/office/drawing/2014/main" id="{58FE993D-0C08-EC1C-C10B-46678FB02371}"/>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6" name="TextBox 5">
            <a:extLst>
              <a:ext uri="{FF2B5EF4-FFF2-40B4-BE49-F238E27FC236}">
                <a16:creationId xmlns:a16="http://schemas.microsoft.com/office/drawing/2014/main" id="{D2C3378E-1B24-8817-D98C-EA972CBCA690}"/>
              </a:ext>
            </a:extLst>
          </p:cNvPr>
          <p:cNvSpPr txBox="1"/>
          <p:nvPr/>
        </p:nvSpPr>
        <p:spPr>
          <a:xfrm>
            <a:off x="2604654" y="176582"/>
            <a:ext cx="6982691" cy="543610"/>
          </a:xfrm>
          <a:prstGeom prst="rect">
            <a:avLst/>
          </a:prstGeom>
          <a:noFill/>
        </p:spPr>
        <p:txBody>
          <a:bodyPr wrap="square">
            <a:spAutoFit/>
          </a:bodyPr>
          <a:lstStyle/>
          <a:p>
            <a:pPr marL="0" marR="0" lvl="0" indent="0" algn="ctr" defTabSz="457200" rtl="0" eaLnBrk="1" fontAlgn="auto" latinLnBrk="0" hangingPunct="1">
              <a:lnSpc>
                <a:spcPct val="115000"/>
              </a:lnSpc>
              <a:spcBef>
                <a:spcPts val="2400"/>
              </a:spcBef>
              <a:spcAft>
                <a:spcPts val="0"/>
              </a:spcAft>
              <a:buClrTx/>
              <a:buSzTx/>
              <a:buFontTx/>
              <a:buNone/>
              <a:tabLst/>
              <a:defRPr/>
            </a:pPr>
            <a:r>
              <a:rPr kumimoji="0" lang="en-US" sz="2800" b="0" i="0" u="sng" strike="noStrike" kern="0" cap="none" spc="0" normalizeH="0" baseline="0" noProof="0" dirty="0">
                <a:ln>
                  <a:noFill/>
                </a:ln>
                <a:solidFill>
                  <a:prstClr val="black"/>
                </a:solidFill>
                <a:effectLst/>
                <a:uLnTx/>
                <a:uFillTx/>
                <a:latin typeface="Century Gothic" panose="020F0302020204030204"/>
                <a:ea typeface="+mn-ea"/>
                <a:cs typeface="+mn-cs"/>
              </a:rPr>
              <a:t>Expectations and </a:t>
            </a:r>
            <a:r>
              <a:rPr kumimoji="0" lang="en-US" sz="2800" b="0" i="0" u="sng" strike="noStrike" kern="0" cap="none" spc="0" normalizeH="0" baseline="0" noProof="0" dirty="0" err="1">
                <a:ln>
                  <a:noFill/>
                </a:ln>
                <a:solidFill>
                  <a:prstClr val="black"/>
                </a:solidFill>
                <a:effectLst/>
                <a:uLnTx/>
                <a:uFillTx/>
                <a:latin typeface="Century Gothic" panose="020F0302020204030204"/>
                <a:ea typeface="+mn-ea"/>
                <a:cs typeface="+mn-cs"/>
              </a:rPr>
              <a:t>behaviour</a:t>
            </a:r>
            <a:endParaRPr kumimoji="0" lang="en-GB" sz="2800" b="0" i="0" u="sng" strike="noStrike" kern="0" cap="none" spc="0" normalizeH="0" baseline="0" noProof="0" dirty="0">
              <a:ln>
                <a:noFill/>
              </a:ln>
              <a:solidFill>
                <a:prstClr val="black"/>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038956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06A37-43FB-6D02-632B-7D9EE5B7834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0850C7F-06E5-4E14-F7AB-9CB9A30B64E6}"/>
              </a:ext>
            </a:extLst>
          </p:cNvPr>
          <p:cNvSpPr txBox="1"/>
          <p:nvPr/>
        </p:nvSpPr>
        <p:spPr>
          <a:xfrm>
            <a:off x="194529" y="1199716"/>
            <a:ext cx="4659573" cy="5014514"/>
          </a:xfrm>
          <a:prstGeom prst="rect">
            <a:avLst/>
          </a:prstGeom>
          <a:noFill/>
        </p:spPr>
        <p:txBody>
          <a:bodyPr wrap="square">
            <a:spAutoFit/>
          </a:bodyPr>
          <a:lstStyle/>
          <a:p>
            <a:pPr marR="0" lvl="0" algn="just" defTabSz="457200" rtl="0" eaLnBrk="1" fontAlgn="auto" latinLnBrk="0" hangingPunct="1">
              <a:lnSpc>
                <a:spcPct val="115000"/>
              </a:lnSpc>
              <a:spcBef>
                <a:spcPts val="0"/>
              </a:spcBef>
              <a:spcAft>
                <a:spcPts val="1000"/>
              </a:spcAft>
              <a:buClrTx/>
              <a:buSzTx/>
              <a:tabLst/>
              <a:defRPr/>
            </a:pPr>
            <a:r>
              <a:rPr kumimoji="0" lang="en-GB" sz="2400" b="1" i="0" u="sng"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Presentation</a:t>
            </a:r>
            <a:endParaRPr kumimoji="0" lang="en-GB" sz="2400" b="1" i="0" u="sng"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All students are expected to complete their work with joined handwriting that is legible, neat and sitting on the line.</a:t>
            </a: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lang="en-GB" dirty="0">
                <a:solidFill>
                  <a:prstClr val="black"/>
                </a:solidFill>
                <a:latin typeface="Century Gothic" panose="020F0302020204030204"/>
                <a:ea typeface="Times New Roman" panose="02020603050405020304" pitchFamily="18" charset="0"/>
                <a:cs typeface="Times New Roman" panose="02020603050405020304" pitchFamily="18" charset="0"/>
              </a:rPr>
              <a:t>We follow the journey to cursive writing scheme – no looped/joined </a:t>
            </a:r>
            <a:r>
              <a:rPr lang="en-GB" dirty="0" err="1">
                <a:solidFill>
                  <a:prstClr val="black"/>
                </a:solidFill>
                <a:latin typeface="Century Gothic" panose="020F0302020204030204"/>
                <a:ea typeface="Times New Roman" panose="02020603050405020304" pitchFamily="18" charset="0"/>
                <a:cs typeface="Times New Roman" panose="02020603050405020304" pitchFamily="18" charset="0"/>
              </a:rPr>
              <a:t>f,y,g,j</a:t>
            </a:r>
            <a:r>
              <a:rPr lang="en-GB" dirty="0">
                <a:solidFill>
                  <a:prstClr val="black"/>
                </a:solidFill>
                <a:latin typeface="Century Gothic" panose="020F0302020204030204"/>
                <a:ea typeface="Times New Roman" panose="02020603050405020304" pitchFamily="18" charset="0"/>
                <a:cs typeface="Times New Roman" panose="02020603050405020304" pitchFamily="18" charset="0"/>
              </a:rPr>
              <a:t>, </a:t>
            </a: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Please ensure that this is encouraged at home as well. We will be spending time working hard on our presentation in Year 4 and it will be great for your children to have this recognised at home too.</a:t>
            </a:r>
          </a:p>
        </p:txBody>
      </p:sp>
      <p:pic>
        <p:nvPicPr>
          <p:cNvPr id="4" name="Picture 3">
            <a:extLst>
              <a:ext uri="{FF2B5EF4-FFF2-40B4-BE49-F238E27FC236}">
                <a16:creationId xmlns:a16="http://schemas.microsoft.com/office/drawing/2014/main" id="{1E7C5146-5172-2ED8-C6BA-7AA0BDA94C02}"/>
              </a:ext>
            </a:extLst>
          </p:cNvPr>
          <p:cNvPicPr>
            <a:picLocks noChangeAspect="1"/>
          </p:cNvPicPr>
          <p:nvPr/>
        </p:nvPicPr>
        <p:blipFill>
          <a:blip r:embed="rId2"/>
          <a:stretch>
            <a:fillRect/>
          </a:stretch>
        </p:blipFill>
        <p:spPr>
          <a:xfrm>
            <a:off x="341673" y="110837"/>
            <a:ext cx="1367126" cy="1357037"/>
          </a:xfrm>
          <a:prstGeom prst="rect">
            <a:avLst/>
          </a:prstGeom>
        </p:spPr>
      </p:pic>
      <p:sp>
        <p:nvSpPr>
          <p:cNvPr id="5" name="Isosceles Triangle 4">
            <a:extLst>
              <a:ext uri="{FF2B5EF4-FFF2-40B4-BE49-F238E27FC236}">
                <a16:creationId xmlns:a16="http://schemas.microsoft.com/office/drawing/2014/main" id="{89DEFFFE-FEE7-DC77-B0DA-EA359992167A}"/>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6" name="TextBox 5">
            <a:extLst>
              <a:ext uri="{FF2B5EF4-FFF2-40B4-BE49-F238E27FC236}">
                <a16:creationId xmlns:a16="http://schemas.microsoft.com/office/drawing/2014/main" id="{58906A32-5D85-2E55-C7B0-E68D6EE2E274}"/>
              </a:ext>
            </a:extLst>
          </p:cNvPr>
          <p:cNvSpPr txBox="1"/>
          <p:nvPr/>
        </p:nvSpPr>
        <p:spPr>
          <a:xfrm>
            <a:off x="2604654" y="176582"/>
            <a:ext cx="6982691" cy="543610"/>
          </a:xfrm>
          <a:prstGeom prst="rect">
            <a:avLst/>
          </a:prstGeom>
          <a:noFill/>
        </p:spPr>
        <p:txBody>
          <a:bodyPr wrap="square">
            <a:spAutoFit/>
          </a:bodyPr>
          <a:lstStyle/>
          <a:p>
            <a:pPr marL="0" marR="0" lvl="0" indent="0" algn="ctr" defTabSz="457200" rtl="0" eaLnBrk="1" fontAlgn="auto" latinLnBrk="0" hangingPunct="1">
              <a:lnSpc>
                <a:spcPct val="115000"/>
              </a:lnSpc>
              <a:spcBef>
                <a:spcPts val="2400"/>
              </a:spcBef>
              <a:spcAft>
                <a:spcPts val="0"/>
              </a:spcAft>
              <a:buClrTx/>
              <a:buSzTx/>
              <a:buFontTx/>
              <a:buNone/>
              <a:tabLst/>
              <a:defRPr/>
            </a:pPr>
            <a:r>
              <a:rPr kumimoji="0" lang="en-US" sz="2800" b="0" i="0" u="sng" strike="noStrike" kern="0" cap="none" spc="0" normalizeH="0" baseline="0" noProof="0" dirty="0">
                <a:ln>
                  <a:noFill/>
                </a:ln>
                <a:solidFill>
                  <a:prstClr val="black"/>
                </a:solidFill>
                <a:effectLst/>
                <a:uLnTx/>
                <a:uFillTx/>
                <a:latin typeface="Century Gothic" panose="020F0302020204030204"/>
                <a:ea typeface="+mn-ea"/>
                <a:cs typeface="+mn-cs"/>
              </a:rPr>
              <a:t>Expectations and </a:t>
            </a:r>
            <a:r>
              <a:rPr kumimoji="0" lang="en-US" sz="2800" b="0" i="0" u="sng" strike="noStrike" kern="0" cap="none" spc="0" normalizeH="0" baseline="0" noProof="0" dirty="0" err="1">
                <a:ln>
                  <a:noFill/>
                </a:ln>
                <a:solidFill>
                  <a:prstClr val="black"/>
                </a:solidFill>
                <a:effectLst/>
                <a:uLnTx/>
                <a:uFillTx/>
                <a:latin typeface="Century Gothic" panose="020F0302020204030204"/>
                <a:ea typeface="+mn-ea"/>
                <a:cs typeface="+mn-cs"/>
              </a:rPr>
              <a:t>behaviour</a:t>
            </a:r>
            <a:endParaRPr kumimoji="0" lang="en-GB" sz="2800" b="0" i="0" u="sng" strike="noStrike" kern="0" cap="none" spc="0" normalizeH="0" baseline="0" noProof="0" dirty="0">
              <a:ln>
                <a:noFill/>
              </a:ln>
              <a:solidFill>
                <a:prstClr val="black"/>
              </a:solidFill>
              <a:effectLst/>
              <a:uLnTx/>
              <a:uFillTx/>
              <a:latin typeface="Century Gothic" panose="020F0302020204030204"/>
              <a:ea typeface="+mn-ea"/>
              <a:cs typeface="+mn-cs"/>
            </a:endParaRPr>
          </a:p>
        </p:txBody>
      </p:sp>
      <p:pic>
        <p:nvPicPr>
          <p:cNvPr id="7" name="Picture 6">
            <a:extLst>
              <a:ext uri="{FF2B5EF4-FFF2-40B4-BE49-F238E27FC236}">
                <a16:creationId xmlns:a16="http://schemas.microsoft.com/office/drawing/2014/main" id="{ABB4ABD9-12B9-9BD3-D3FB-65B08817AD70}"/>
              </a:ext>
            </a:extLst>
          </p:cNvPr>
          <p:cNvPicPr>
            <a:picLocks noChangeAspect="1"/>
          </p:cNvPicPr>
          <p:nvPr/>
        </p:nvPicPr>
        <p:blipFill>
          <a:blip r:embed="rId3"/>
          <a:stretch>
            <a:fillRect/>
          </a:stretch>
        </p:blipFill>
        <p:spPr>
          <a:xfrm>
            <a:off x="4854103" y="2061714"/>
            <a:ext cx="7337898" cy="3153707"/>
          </a:xfrm>
          <a:prstGeom prst="rect">
            <a:avLst/>
          </a:prstGeom>
        </p:spPr>
      </p:pic>
    </p:spTree>
    <p:extLst>
      <p:ext uri="{BB962C8B-B14F-4D97-AF65-F5344CB8AC3E}">
        <p14:creationId xmlns:p14="http://schemas.microsoft.com/office/powerpoint/2010/main" val="972539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Shape 154"/>
          <p:cNvSpPr>
            <a:spLocks noGrp="1"/>
          </p:cNvSpPr>
          <p:nvPr>
            <p:ph type="title" idx="4294967295"/>
          </p:nvPr>
        </p:nvSpPr>
        <p:spPr>
          <a:xfrm>
            <a:off x="2254468" y="287914"/>
            <a:ext cx="7804150" cy="712464"/>
          </a:xfrm>
          <a:prstGeom prst="rect">
            <a:avLst/>
          </a:prstGeom>
        </p:spPr>
        <p:txBody>
          <a:bodyPr>
            <a:normAutofit/>
          </a:bodyPr>
          <a:lstStyle>
            <a:lvl1pPr>
              <a:defRPr b="1" u="sng">
                <a:latin typeface="Helvetica"/>
                <a:ea typeface="Helvetica"/>
                <a:cs typeface="Helvetica"/>
                <a:sym typeface="Helvetica"/>
              </a:defRPr>
            </a:lvl1pPr>
          </a:lstStyle>
          <a:p>
            <a:pPr algn="ctr"/>
            <a:r>
              <a:rPr lang="en-GB" sz="4000" b="0" dirty="0">
                <a:latin typeface="+mn-lt"/>
              </a:rPr>
              <a:t>What to bring to school.</a:t>
            </a:r>
            <a:endParaRPr sz="4000" b="0" dirty="0">
              <a:latin typeface="+mn-lt"/>
            </a:endParaRPr>
          </a:p>
        </p:txBody>
      </p:sp>
      <p:pic>
        <p:nvPicPr>
          <p:cNvPr id="1026" name="Picture 2" descr="Water Bottle – Raj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0396" y="2313293"/>
            <a:ext cx="2562128" cy="256212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8534822" y="2481305"/>
            <a:ext cx="2683215" cy="1502601"/>
          </a:xfrm>
          <a:prstGeom prst="rect">
            <a:avLst/>
          </a:prstGeom>
        </p:spPr>
      </p:pic>
      <p:pic>
        <p:nvPicPr>
          <p:cNvPr id="4" name="Picture 3">
            <a:extLst>
              <a:ext uri="{FF2B5EF4-FFF2-40B4-BE49-F238E27FC236}">
                <a16:creationId xmlns:a16="http://schemas.microsoft.com/office/drawing/2014/main" id="{7CF08B1A-F291-56BE-A4CB-C22E84FB1C41}"/>
              </a:ext>
            </a:extLst>
          </p:cNvPr>
          <p:cNvPicPr>
            <a:picLocks noChangeAspect="1"/>
          </p:cNvPicPr>
          <p:nvPr/>
        </p:nvPicPr>
        <p:blipFill>
          <a:blip r:embed="rId4"/>
          <a:stretch>
            <a:fillRect/>
          </a:stretch>
        </p:blipFill>
        <p:spPr>
          <a:xfrm>
            <a:off x="341673" y="110837"/>
            <a:ext cx="1367126" cy="1357037"/>
          </a:xfrm>
          <a:prstGeom prst="rect">
            <a:avLst/>
          </a:prstGeom>
        </p:spPr>
      </p:pic>
      <p:sp>
        <p:nvSpPr>
          <p:cNvPr id="5" name="Isosceles Triangle 4">
            <a:extLst>
              <a:ext uri="{FF2B5EF4-FFF2-40B4-BE49-F238E27FC236}">
                <a16:creationId xmlns:a16="http://schemas.microsoft.com/office/drawing/2014/main" id="{6E613C1D-C68A-5E6B-CA58-9434A59DD3BB}"/>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2" name="Picture 2" descr="Reading Records">
            <a:extLst>
              <a:ext uri="{FF2B5EF4-FFF2-40B4-BE49-F238E27FC236}">
                <a16:creationId xmlns:a16="http://schemas.microsoft.com/office/drawing/2014/main" id="{555AF3C1-FB62-3EF6-75EB-1BEB776FF0C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148" t="3637" r="32545" b="9091"/>
          <a:stretch/>
        </p:blipFill>
        <p:spPr bwMode="auto">
          <a:xfrm>
            <a:off x="110221" y="1931811"/>
            <a:ext cx="2420781" cy="33250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What do healthy people eat as a snack? - LesserEvil – LesserEvil Snacks">
            <a:extLst>
              <a:ext uri="{FF2B5EF4-FFF2-40B4-BE49-F238E27FC236}">
                <a16:creationId xmlns:a16="http://schemas.microsoft.com/office/drawing/2014/main" id="{2791EC34-9D23-7034-34DE-612C1C3C4C91}"/>
              </a:ext>
            </a:extLst>
          </p:cNvPr>
          <p:cNvPicPr>
            <a:picLocks noChangeAspect="1"/>
          </p:cNvPicPr>
          <p:nvPr/>
        </p:nvPicPr>
        <p:blipFill>
          <a:blip r:embed="rId6"/>
          <a:stretch>
            <a:fillRect/>
          </a:stretch>
        </p:blipFill>
        <p:spPr>
          <a:xfrm>
            <a:off x="5174561" y="1931810"/>
            <a:ext cx="2595675" cy="3325093"/>
          </a:xfrm>
          <a:prstGeom prst="rect">
            <a:avLst/>
          </a:prstGeom>
        </p:spPr>
      </p:pic>
    </p:spTree>
    <p:extLst>
      <p:ext uri="{BB962C8B-B14F-4D97-AF65-F5344CB8AC3E}">
        <p14:creationId xmlns:p14="http://schemas.microsoft.com/office/powerpoint/2010/main" val="3992988894"/>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p:cNvSpPr>
          <p:nvPr>
            <p:ph type="ctrTitle" idx="4294967295"/>
          </p:nvPr>
        </p:nvSpPr>
        <p:spPr>
          <a:xfrm>
            <a:off x="2193925" y="175638"/>
            <a:ext cx="7804150" cy="1519237"/>
          </a:xfrm>
          <a:prstGeom prst="rect">
            <a:avLst/>
          </a:prstGeom>
        </p:spPr>
        <p:txBody>
          <a:bodyPr anchor="ctr"/>
          <a:lstStyle>
            <a:lvl1pPr defTabSz="490727">
              <a:defRPr sz="6719" b="1" u="sng">
                <a:latin typeface="Helvetica"/>
                <a:ea typeface="Helvetica"/>
                <a:cs typeface="Helvetica"/>
                <a:sym typeface="Helvetica"/>
              </a:defRPr>
            </a:lvl1pPr>
          </a:lstStyle>
          <a:p>
            <a:pPr algn="ctr"/>
            <a:r>
              <a:rPr lang="en-GB" b="0" dirty="0">
                <a:latin typeface="+mn-lt"/>
              </a:rPr>
              <a:t>PE KIT</a:t>
            </a:r>
            <a:endParaRPr b="0" dirty="0">
              <a:latin typeface="+mn-lt"/>
            </a:endParaRPr>
          </a:p>
        </p:txBody>
      </p:sp>
      <p:sp>
        <p:nvSpPr>
          <p:cNvPr id="142" name="Shape 142"/>
          <p:cNvSpPr/>
          <p:nvPr/>
        </p:nvSpPr>
        <p:spPr>
          <a:xfrm>
            <a:off x="4682754" y="2175502"/>
            <a:ext cx="2826491" cy="2235869"/>
          </a:xfrm>
          <a:prstGeom prst="rect">
            <a:avLst/>
          </a:prstGeom>
          <a:ln w="12700">
            <a:miter lim="400000"/>
          </a:ln>
          <a:extLst>
            <a:ext uri="{C572A759-6A51-4108-AA02-DFA0A04FC94B}">
              <ma14:wrappingTextBoxFlag xmlns="" xmlns:ma14="http://schemas.microsoft.com/office/mac/drawingml/2011/main" val="1"/>
            </a:ext>
          </a:extLst>
        </p:spPr>
        <p:txBody>
          <a:bodyPr lIns="35719" tIns="35719" rIns="35719" bIns="35719"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4000" b="1">
                <a:solidFill>
                  <a:srgbClr val="942192"/>
                </a:solidFill>
                <a:latin typeface="Helvetica"/>
                <a:ea typeface="Helvetica"/>
                <a:cs typeface="Helvetica"/>
                <a:sym typeface="Helvetica"/>
              </a:defRPr>
            </a:pPr>
            <a:r>
              <a:rPr kumimoji="0" sz="2812" b="1" i="0" u="none" strike="noStrike" kern="1200" cap="none" spc="0" normalizeH="0" baseline="0" noProof="0" dirty="0">
                <a:ln>
                  <a:noFill/>
                </a:ln>
                <a:solidFill>
                  <a:srgbClr val="942192"/>
                </a:solidFill>
                <a:effectLst/>
                <a:uLnTx/>
                <a:uFillTx/>
                <a:latin typeface="Helvetica"/>
                <a:cs typeface="Helvetica"/>
                <a:sym typeface="Helvetica"/>
              </a:rPr>
              <a:t>P.E. kit on</a:t>
            </a:r>
            <a:r>
              <a:rPr kumimoji="0" lang="en-GB" sz="2812" b="1" i="0" u="none" strike="noStrike" kern="1200" cap="none" spc="0" normalizeH="0" baseline="0" noProof="0" dirty="0">
                <a:ln>
                  <a:noFill/>
                </a:ln>
                <a:solidFill>
                  <a:srgbClr val="942192"/>
                </a:solidFill>
                <a:effectLst/>
                <a:uLnTx/>
                <a:uFillTx/>
                <a:latin typeface="Helvetica"/>
                <a:cs typeface="Helvetica"/>
                <a:sym typeface="Helvetica"/>
              </a:rPr>
              <a:t> Tuesday (swimming) and  </a:t>
            </a:r>
            <a:r>
              <a:rPr kumimoji="0" sz="2812" b="1" i="0" u="none" strike="noStrike" kern="1200" cap="none" spc="0" normalizeH="0" baseline="0" noProof="0" dirty="0">
                <a:ln>
                  <a:noFill/>
                </a:ln>
                <a:solidFill>
                  <a:srgbClr val="942192"/>
                </a:solidFill>
                <a:effectLst/>
                <a:uLnTx/>
                <a:uFillTx/>
                <a:latin typeface="Helvetica"/>
                <a:cs typeface="Helvetica"/>
                <a:sym typeface="Helvetica"/>
              </a:rPr>
              <a:t>Wednesday. </a:t>
            </a:r>
          </a:p>
          <a:p>
            <a:pPr marL="0" marR="0" lvl="0" indent="0" algn="ctr" defTabSz="457200" rtl="0" eaLnBrk="1" fontAlgn="auto" latinLnBrk="0" hangingPunct="1">
              <a:lnSpc>
                <a:spcPct val="100000"/>
              </a:lnSpc>
              <a:spcBef>
                <a:spcPts val="0"/>
              </a:spcBef>
              <a:spcAft>
                <a:spcPts val="0"/>
              </a:spcAft>
              <a:buClrTx/>
              <a:buSzTx/>
              <a:buFontTx/>
              <a:buNone/>
              <a:tabLst/>
              <a:defRPr sz="4000" b="1">
                <a:solidFill>
                  <a:srgbClr val="942192"/>
                </a:solidFill>
                <a:latin typeface="Helvetica"/>
                <a:ea typeface="Helvetica"/>
                <a:cs typeface="Helvetica"/>
                <a:sym typeface="Helvetica"/>
              </a:defRPr>
            </a:pPr>
            <a:endParaRPr kumimoji="0" sz="2812" b="1" i="0" u="none" strike="noStrike" kern="1200" cap="none" spc="0" normalizeH="0" baseline="0" noProof="0" dirty="0">
              <a:ln>
                <a:noFill/>
              </a:ln>
              <a:solidFill>
                <a:srgbClr val="942192"/>
              </a:solidFill>
              <a:effectLst/>
              <a:uLnTx/>
              <a:uFillTx/>
              <a:latin typeface="Helvetica"/>
              <a:cs typeface="Helvetica"/>
              <a:sym typeface="Helvetica"/>
            </a:endParaRPr>
          </a:p>
        </p:txBody>
      </p:sp>
      <p:pic>
        <p:nvPicPr>
          <p:cNvPr id="4098" name="Picture 2" descr="Hillstone PE Kit Teeshirt, Shorts and PE Bag">
            <a:extLst>
              <a:ext uri="{FF2B5EF4-FFF2-40B4-BE49-F238E27FC236}">
                <a16:creationId xmlns:a16="http://schemas.microsoft.com/office/drawing/2014/main" id="{2DED6206-5F6C-33C1-FB8E-0442EED95D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857" y="1893226"/>
            <a:ext cx="2752579" cy="275257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0FFE429-020E-7747-9E49-9C7710FD552D}"/>
              </a:ext>
            </a:extLst>
          </p:cNvPr>
          <p:cNvPicPr>
            <a:picLocks noChangeAspect="1"/>
          </p:cNvPicPr>
          <p:nvPr/>
        </p:nvPicPr>
        <p:blipFill>
          <a:blip r:embed="rId3"/>
          <a:stretch>
            <a:fillRect/>
          </a:stretch>
        </p:blipFill>
        <p:spPr>
          <a:xfrm>
            <a:off x="341673" y="110837"/>
            <a:ext cx="1367126" cy="1357037"/>
          </a:xfrm>
          <a:prstGeom prst="rect">
            <a:avLst/>
          </a:prstGeom>
        </p:spPr>
      </p:pic>
      <p:sp>
        <p:nvSpPr>
          <p:cNvPr id="3" name="Isosceles Triangle 2">
            <a:extLst>
              <a:ext uri="{FF2B5EF4-FFF2-40B4-BE49-F238E27FC236}">
                <a16:creationId xmlns:a16="http://schemas.microsoft.com/office/drawing/2014/main" id="{F88664F0-EC84-66D1-1159-0737AD00F06F}"/>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3074" name="Picture 2" descr="19,226 No Jewelry Images, Stock Photos ...">
            <a:extLst>
              <a:ext uri="{FF2B5EF4-FFF2-40B4-BE49-F238E27FC236}">
                <a16:creationId xmlns:a16="http://schemas.microsoft.com/office/drawing/2014/main" id="{F7103865-094A-D1EE-9F2D-CDE897E4B5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2543" y="1893226"/>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p:cNvSpPr>
          <p:nvPr>
            <p:ph type="ctrTitle" idx="4294967295"/>
          </p:nvPr>
        </p:nvSpPr>
        <p:spPr>
          <a:xfrm>
            <a:off x="2193925" y="175638"/>
            <a:ext cx="7804150" cy="1519237"/>
          </a:xfrm>
          <a:prstGeom prst="rect">
            <a:avLst/>
          </a:prstGeom>
        </p:spPr>
        <p:txBody>
          <a:bodyPr anchor="ctr"/>
          <a:lstStyle>
            <a:lvl1pPr defTabSz="490727">
              <a:defRPr sz="6719" b="1" u="sng">
                <a:latin typeface="Helvetica"/>
                <a:ea typeface="Helvetica"/>
                <a:cs typeface="Helvetica"/>
                <a:sym typeface="Helvetica"/>
              </a:defRPr>
            </a:lvl1pPr>
          </a:lstStyle>
          <a:p>
            <a:pPr algn="ctr"/>
            <a:r>
              <a:rPr lang="en-GB" b="0" dirty="0">
                <a:latin typeface="+mn-lt"/>
              </a:rPr>
              <a:t>Uniform</a:t>
            </a:r>
            <a:endParaRPr b="0" dirty="0">
              <a:latin typeface="+mn-lt"/>
            </a:endParaRPr>
          </a:p>
        </p:txBody>
      </p:sp>
      <p:pic>
        <p:nvPicPr>
          <p:cNvPr id="2" name="Picture 1">
            <a:extLst>
              <a:ext uri="{FF2B5EF4-FFF2-40B4-BE49-F238E27FC236}">
                <a16:creationId xmlns:a16="http://schemas.microsoft.com/office/drawing/2014/main" id="{D0FFE429-020E-7747-9E49-9C7710FD552D}"/>
              </a:ext>
            </a:extLst>
          </p:cNvPr>
          <p:cNvPicPr>
            <a:picLocks noChangeAspect="1"/>
          </p:cNvPicPr>
          <p:nvPr/>
        </p:nvPicPr>
        <p:blipFill>
          <a:blip r:embed="rId2"/>
          <a:stretch>
            <a:fillRect/>
          </a:stretch>
        </p:blipFill>
        <p:spPr>
          <a:xfrm>
            <a:off x="341673" y="110837"/>
            <a:ext cx="1367126" cy="1357037"/>
          </a:xfrm>
          <a:prstGeom prst="rect">
            <a:avLst/>
          </a:prstGeom>
        </p:spPr>
      </p:pic>
      <p:sp>
        <p:nvSpPr>
          <p:cNvPr id="3" name="Isosceles Triangle 2">
            <a:extLst>
              <a:ext uri="{FF2B5EF4-FFF2-40B4-BE49-F238E27FC236}">
                <a16:creationId xmlns:a16="http://schemas.microsoft.com/office/drawing/2014/main" id="{F88664F0-EC84-66D1-1159-0737AD00F06F}"/>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7" name="Picture 6">
            <a:extLst>
              <a:ext uri="{FF2B5EF4-FFF2-40B4-BE49-F238E27FC236}">
                <a16:creationId xmlns:a16="http://schemas.microsoft.com/office/drawing/2014/main" id="{E7CF850B-8753-988F-4298-8A32FEDC353C}"/>
              </a:ext>
            </a:extLst>
          </p:cNvPr>
          <p:cNvPicPr>
            <a:picLocks noChangeAspect="1"/>
          </p:cNvPicPr>
          <p:nvPr/>
        </p:nvPicPr>
        <p:blipFill>
          <a:blip r:embed="rId3"/>
          <a:stretch>
            <a:fillRect/>
          </a:stretch>
        </p:blipFill>
        <p:spPr>
          <a:xfrm>
            <a:off x="8742740" y="2558472"/>
            <a:ext cx="3449260" cy="3293263"/>
          </a:xfrm>
          <a:prstGeom prst="rect">
            <a:avLst/>
          </a:prstGeom>
        </p:spPr>
      </p:pic>
      <p:pic>
        <p:nvPicPr>
          <p:cNvPr id="11" name="Picture 10">
            <a:extLst>
              <a:ext uri="{FF2B5EF4-FFF2-40B4-BE49-F238E27FC236}">
                <a16:creationId xmlns:a16="http://schemas.microsoft.com/office/drawing/2014/main" id="{366CE056-2BE5-F04B-24DA-45A992FDD189}"/>
              </a:ext>
            </a:extLst>
          </p:cNvPr>
          <p:cNvPicPr>
            <a:picLocks noChangeAspect="1"/>
          </p:cNvPicPr>
          <p:nvPr/>
        </p:nvPicPr>
        <p:blipFill>
          <a:blip r:embed="rId4"/>
          <a:stretch>
            <a:fillRect/>
          </a:stretch>
        </p:blipFill>
        <p:spPr>
          <a:xfrm>
            <a:off x="4112609" y="1768616"/>
            <a:ext cx="4563612" cy="4251036"/>
          </a:xfrm>
          <a:prstGeom prst="rect">
            <a:avLst/>
          </a:prstGeom>
        </p:spPr>
      </p:pic>
      <p:pic>
        <p:nvPicPr>
          <p:cNvPr id="6" name="Picture 5">
            <a:extLst>
              <a:ext uri="{FF2B5EF4-FFF2-40B4-BE49-F238E27FC236}">
                <a16:creationId xmlns:a16="http://schemas.microsoft.com/office/drawing/2014/main" id="{40CB8538-0FD5-6F3B-8914-A84841060585}"/>
              </a:ext>
            </a:extLst>
          </p:cNvPr>
          <p:cNvPicPr>
            <a:picLocks noChangeAspect="1"/>
          </p:cNvPicPr>
          <p:nvPr/>
        </p:nvPicPr>
        <p:blipFill>
          <a:blip r:embed="rId5"/>
          <a:stretch>
            <a:fillRect/>
          </a:stretch>
        </p:blipFill>
        <p:spPr>
          <a:xfrm>
            <a:off x="243293" y="2558472"/>
            <a:ext cx="3869316" cy="3236912"/>
          </a:xfrm>
          <a:prstGeom prst="rect">
            <a:avLst/>
          </a:prstGeom>
        </p:spPr>
      </p:pic>
    </p:spTree>
    <p:extLst>
      <p:ext uri="{BB962C8B-B14F-4D97-AF65-F5344CB8AC3E}">
        <p14:creationId xmlns:p14="http://schemas.microsoft.com/office/powerpoint/2010/main" val="6137015"/>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382542-2FD5-4EFD-F39D-321C1726F486}"/>
              </a:ext>
            </a:extLst>
          </p:cNvPr>
          <p:cNvSpPr txBox="1"/>
          <p:nvPr/>
        </p:nvSpPr>
        <p:spPr>
          <a:xfrm>
            <a:off x="3048000" y="983331"/>
            <a:ext cx="6096000" cy="4895956"/>
          </a:xfrm>
          <a:prstGeom prst="rect">
            <a:avLst/>
          </a:prstGeom>
          <a:noFill/>
        </p:spPr>
        <p:txBody>
          <a:bodyPr wrap="square">
            <a:spAutoFit/>
          </a:bodyPr>
          <a:lstStyle/>
          <a:p>
            <a:pPr marL="0" marR="0" lvl="0" indent="0" algn="just" defTabSz="457200" rtl="0" eaLnBrk="1" fontAlgn="auto" latinLnBrk="0" hangingPunct="1">
              <a:lnSpc>
                <a:spcPct val="115000"/>
              </a:lnSpc>
              <a:spcBef>
                <a:spcPts val="2400"/>
              </a:spcBef>
              <a:spcAft>
                <a:spcPts val="0"/>
              </a:spcAft>
              <a:buClrTx/>
              <a:buSzTx/>
              <a:buFontTx/>
              <a:buNone/>
              <a:tabLst/>
              <a:defRPr/>
            </a:pPr>
            <a:r>
              <a:rPr kumimoji="0" lang="en-GB" sz="2400" b="1" i="0" u="none" strike="noStrike" kern="0" cap="none" spc="0" normalizeH="0" baseline="0" noProof="0" dirty="0">
                <a:ln>
                  <a:noFill/>
                </a:ln>
                <a:solidFill>
                  <a:prstClr val="black"/>
                </a:solidFill>
                <a:effectLst/>
                <a:uLnTx/>
                <a:uFillTx/>
                <a:latin typeface="Calibri" panose="020F0502020204030204" pitchFamily="34" charset="0"/>
                <a:ea typeface="+mn-ea"/>
                <a:cs typeface="+mn-cs"/>
              </a:rPr>
              <a:t>Parent Handbook</a:t>
            </a:r>
            <a:endParaRPr kumimoji="0" lang="en-GB" sz="2400" b="1" i="0" u="none" strike="noStrike" kern="0" cap="none" spc="0" normalizeH="0" baseline="0" noProof="0" dirty="0">
              <a:ln>
                <a:noFill/>
              </a:ln>
              <a:solidFill>
                <a:prstClr val="black"/>
              </a:solidFill>
              <a:effectLst/>
              <a:uLnTx/>
              <a:uFillTx/>
              <a:latin typeface="Cambria" panose="02040503050406030204" pitchFamily="18" charset="0"/>
              <a:ea typeface="+mn-ea"/>
              <a:cs typeface="+mn-cs"/>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There is a comprehensive ‘Parent Handbook’ prepared each year with information about:</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Home/School Communication (PLEASE read the fortnightly Newsletter!)</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Parent Consultations (Pupil Reviews)</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School meals</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Uniform</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Dropping off/collection arrangements</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Breakfast Club</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After School Clubs</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15000"/>
              </a:lnSpc>
              <a:spcBef>
                <a:spcPts val="0"/>
              </a:spcBef>
              <a:spcAft>
                <a:spcPts val="1000"/>
              </a:spcAft>
              <a:buClrTx/>
              <a:buSzTx/>
              <a:buFont typeface="Symbol" panose="05050102010706020507" pitchFamily="18" charset="2"/>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Punctuality and Attendance (including Holidays in Term Time)</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You can find it here: </a:t>
            </a:r>
            <a:r>
              <a:rPr kumimoji="0" lang="en-US" sz="1800" b="0" i="0" u="sng" strike="noStrike" kern="1200" cap="none" spc="0" normalizeH="0" baseline="0" noProof="0" dirty="0">
                <a:ln>
                  <a:noFill/>
                </a:ln>
                <a:solidFill>
                  <a:srgbClr val="0000FF"/>
                </a:solidFill>
                <a:effectLst/>
                <a:uLnTx/>
                <a:uFillTx/>
                <a:latin typeface="Calibri" panose="020F0502020204030204" pitchFamily="34" charset="0"/>
                <a:ea typeface="Times New Roman" panose="02020603050405020304" pitchFamily="18" charset="0"/>
                <a:cs typeface="Times New Roman" panose="02020603050405020304" pitchFamily="18" charset="0"/>
                <a:hlinkClick r:id="rId2"/>
              </a:rPr>
              <a:t>Allsaints.herts.sch.uk - Parents</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E395DFD4-1D80-CB3C-6A44-E2275334B23A}"/>
              </a:ext>
            </a:extLst>
          </p:cNvPr>
          <p:cNvPicPr>
            <a:picLocks noChangeAspect="1"/>
          </p:cNvPicPr>
          <p:nvPr/>
        </p:nvPicPr>
        <p:blipFill>
          <a:blip r:embed="rId3"/>
          <a:stretch>
            <a:fillRect/>
          </a:stretch>
        </p:blipFill>
        <p:spPr>
          <a:xfrm>
            <a:off x="341673" y="110837"/>
            <a:ext cx="1367126" cy="1357037"/>
          </a:xfrm>
          <a:prstGeom prst="rect">
            <a:avLst/>
          </a:prstGeom>
        </p:spPr>
      </p:pic>
      <p:sp>
        <p:nvSpPr>
          <p:cNvPr id="5" name="Isosceles Triangle 4">
            <a:extLst>
              <a:ext uri="{FF2B5EF4-FFF2-40B4-BE49-F238E27FC236}">
                <a16:creationId xmlns:a16="http://schemas.microsoft.com/office/drawing/2014/main" id="{48C88EC7-F182-27C4-D438-E0A94DA6AC8E}"/>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565707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50">
            <a:extLst>
              <a:ext uri="{FF2B5EF4-FFF2-40B4-BE49-F238E27FC236}">
                <a16:creationId xmlns:a16="http://schemas.microsoft.com/office/drawing/2014/main" id="{9FA8FE7B-C384-EA2A-C9E6-C3CF2945A219}"/>
              </a:ext>
            </a:extLst>
          </p:cNvPr>
          <p:cNvSpPr txBox="1">
            <a:spLocks/>
          </p:cNvSpPr>
          <p:nvPr/>
        </p:nvSpPr>
        <p:spPr>
          <a:xfrm>
            <a:off x="3800475" y="266700"/>
            <a:ext cx="4591050" cy="731838"/>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b="1" u="sng" kern="1200" spc="-50" baseline="0">
                <a:solidFill>
                  <a:schemeClr val="tx1">
                    <a:lumMod val="75000"/>
                    <a:lumOff val="25000"/>
                  </a:schemeClr>
                </a:solidFill>
                <a:latin typeface="Helvetica"/>
                <a:ea typeface="Helvetica"/>
                <a:cs typeface="Helvetica"/>
                <a:sym typeface="Helvetica"/>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4800" b="0" i="0" u="sng" strike="noStrike" kern="1200" cap="none" spc="-50" normalizeH="0" baseline="0" noProof="0" dirty="0">
                <a:ln>
                  <a:noFill/>
                </a:ln>
                <a:solidFill>
                  <a:prstClr val="black">
                    <a:lumMod val="75000"/>
                    <a:lumOff val="25000"/>
                  </a:prstClr>
                </a:solidFill>
                <a:effectLst/>
                <a:uLnTx/>
                <a:uFillTx/>
                <a:latin typeface="Century Gothic" panose="020F0302020204030204"/>
                <a:cs typeface="Helvetica"/>
                <a:sym typeface="Helvetica"/>
              </a:rPr>
              <a:t>Reading</a:t>
            </a:r>
          </a:p>
        </p:txBody>
      </p:sp>
      <p:pic>
        <p:nvPicPr>
          <p:cNvPr id="3" name="Picture 2">
            <a:extLst>
              <a:ext uri="{FF2B5EF4-FFF2-40B4-BE49-F238E27FC236}">
                <a16:creationId xmlns:a16="http://schemas.microsoft.com/office/drawing/2014/main" id="{7979BED4-83E6-F5D5-A83F-3BA9CBB4DA97}"/>
              </a:ext>
            </a:extLst>
          </p:cNvPr>
          <p:cNvPicPr>
            <a:picLocks noChangeAspect="1"/>
          </p:cNvPicPr>
          <p:nvPr/>
        </p:nvPicPr>
        <p:blipFill>
          <a:blip r:embed="rId2"/>
          <a:stretch>
            <a:fillRect/>
          </a:stretch>
        </p:blipFill>
        <p:spPr>
          <a:xfrm>
            <a:off x="341673" y="110837"/>
            <a:ext cx="1367126" cy="1357037"/>
          </a:xfrm>
          <a:prstGeom prst="rect">
            <a:avLst/>
          </a:prstGeom>
        </p:spPr>
      </p:pic>
      <p:sp>
        <p:nvSpPr>
          <p:cNvPr id="4" name="Isosceles Triangle 3">
            <a:extLst>
              <a:ext uri="{FF2B5EF4-FFF2-40B4-BE49-F238E27FC236}">
                <a16:creationId xmlns:a16="http://schemas.microsoft.com/office/drawing/2014/main" id="{D06143F3-3C9C-B98E-9D9F-5B103D1B1B45}"/>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6" name="TextBox 5">
            <a:extLst>
              <a:ext uri="{FF2B5EF4-FFF2-40B4-BE49-F238E27FC236}">
                <a16:creationId xmlns:a16="http://schemas.microsoft.com/office/drawing/2014/main" id="{6E7D4059-9C8D-31B5-FCDB-F29EB4E34A6E}"/>
              </a:ext>
            </a:extLst>
          </p:cNvPr>
          <p:cNvSpPr txBox="1"/>
          <p:nvPr/>
        </p:nvSpPr>
        <p:spPr>
          <a:xfrm>
            <a:off x="0" y="1467874"/>
            <a:ext cx="12016509" cy="3940309"/>
          </a:xfrm>
          <a:prstGeom prst="rect">
            <a:avLst/>
          </a:prstGeom>
          <a:noFill/>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Daily Reading:</a:t>
            </a: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Encourage your child to read to you or another available person </a:t>
            </a:r>
            <a:r>
              <a:rPr kumimoji="0" lang="en-GB"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every day</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in order to share in the book(s) they have brought home, </a:t>
            </a:r>
            <a:r>
              <a:rPr kumimoji="0" lang="en-GB" sz="18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even if they are a fluent reader!</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Listen to them read, or read together (taking it in turns, or you reading to them), and then discuss the book/section together. This ensures that your child has fully understood what they have read and not simply ‘listed’ words on a page.</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All children are given a book to read at home. This will be from a specific book band (matched to phonics stage) or section of the library (for those beyond specific phonics teaching). Within the band/section, children have free choice or if they’re struggling may be guided to choose something they might like. </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Choosing the same book to read again is OK!</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In fact, in the OFSTED Reading Framework (2021), they reiterate what teachers have known for a long time: re-reading of a text improves accuracy and fluency which leads to stronger comprehension (think about how children love to hear the same stories, play with the same toy, or do the same thing over and over again when very young…). Of course, variety is also good… </a:t>
            </a:r>
          </a:p>
        </p:txBody>
      </p:sp>
    </p:spTree>
    <p:extLst>
      <p:ext uri="{BB962C8B-B14F-4D97-AF65-F5344CB8AC3E}">
        <p14:creationId xmlns:p14="http://schemas.microsoft.com/office/powerpoint/2010/main" val="3776157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BFEBC1-8DFB-1A09-105E-C107724FBBA3}"/>
              </a:ext>
            </a:extLst>
          </p:cNvPr>
          <p:cNvSpPr txBox="1"/>
          <p:nvPr/>
        </p:nvSpPr>
        <p:spPr>
          <a:xfrm>
            <a:off x="115454" y="2304273"/>
            <a:ext cx="11961091" cy="3453510"/>
          </a:xfrm>
          <a:prstGeom prst="rect">
            <a:avLst/>
          </a:prstGeom>
          <a:noFill/>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In year 4 children are encouraged to change their own books when they have finished. They can choose from the school library or the books available in the classroom. Please sign the reading record book when you have read with your child and we would love it if you could aim to do this every day. If children read to themselves they can mark down which pages they have read and sign it themselves but please make sure you are monitoring this.</a:t>
            </a:r>
          </a:p>
          <a:p>
            <a:pPr marL="0" marR="0" lvl="0" indent="0" algn="just" defTabSz="457200" rtl="0" eaLnBrk="1" fontAlgn="auto" latinLnBrk="0" hangingPunct="1">
              <a:lnSpc>
                <a:spcPct val="115000"/>
              </a:lnSpc>
              <a:spcBef>
                <a:spcPts val="0"/>
              </a:spcBef>
              <a:spcAft>
                <a:spcPts val="1000"/>
              </a:spcAft>
              <a:buClrTx/>
              <a:buSzTx/>
              <a:buFontTx/>
              <a:buNone/>
              <a:tabLst/>
              <a:defRPr/>
            </a:pPr>
            <a:endParaRPr lang="en-GB" dirty="0">
              <a:solidFill>
                <a:prstClr val="black"/>
              </a:solidFill>
              <a:latin typeface="Calibri" panose="020F0502020204030204" pitchFamily="34" charset="0"/>
              <a:ea typeface="Times New Roman" panose="02020603050405020304" pitchFamily="18" charset="0"/>
              <a:cs typeface="Calibri" panose="020F0502020204030204" pitchFamily="34" charset="0"/>
            </a:endParaRPr>
          </a:p>
          <a:p>
            <a:pPr algn="just">
              <a:lnSpc>
                <a:spcPct val="115000"/>
              </a:lnSpc>
              <a:spcAft>
                <a:spcPts val="1000"/>
              </a:spcAft>
              <a:defRPr/>
            </a:pPr>
            <a:r>
              <a:rPr lang="en-GB" dirty="0">
                <a:solidFill>
                  <a:prstClr val="black"/>
                </a:solidFill>
                <a:latin typeface="Calibri" panose="020F0502020204030204" pitchFamily="34" charset="0"/>
                <a:ea typeface="Times New Roman" panose="02020603050405020304" pitchFamily="18" charset="0"/>
                <a:cs typeface="Calibri" panose="020F0502020204030204" pitchFamily="34" charset="0"/>
              </a:rPr>
              <a:t>Reading for pleasure books are a book of your child’s choosing to be enjoyed independently or together but they must read their levelled books out loud with an adult.</a:t>
            </a:r>
            <a:endParaRPr lang="en-GB" dirty="0">
              <a:solidFill>
                <a:prstClr val="black"/>
              </a:solidFill>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We aim to listen to every child read regularly.</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Shape 150">
            <a:extLst>
              <a:ext uri="{FF2B5EF4-FFF2-40B4-BE49-F238E27FC236}">
                <a16:creationId xmlns:a16="http://schemas.microsoft.com/office/drawing/2014/main" id="{AE505B60-ACD0-3BE3-C950-085C90FCCDCE}"/>
              </a:ext>
            </a:extLst>
          </p:cNvPr>
          <p:cNvSpPr txBox="1">
            <a:spLocks/>
          </p:cNvSpPr>
          <p:nvPr/>
        </p:nvSpPr>
        <p:spPr>
          <a:xfrm>
            <a:off x="3800475" y="266700"/>
            <a:ext cx="4591050" cy="731838"/>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b="1" u="sng" kern="1200" spc="-50" baseline="0">
                <a:solidFill>
                  <a:schemeClr val="tx1">
                    <a:lumMod val="75000"/>
                    <a:lumOff val="25000"/>
                  </a:schemeClr>
                </a:solidFill>
                <a:latin typeface="Helvetica"/>
                <a:ea typeface="Helvetica"/>
                <a:cs typeface="Helvetica"/>
                <a:sym typeface="Helvetica"/>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4800" b="0" i="0" u="sng" strike="noStrike" kern="1200" cap="none" spc="-50" normalizeH="0" baseline="0" noProof="0" dirty="0">
                <a:ln>
                  <a:noFill/>
                </a:ln>
                <a:solidFill>
                  <a:prstClr val="black">
                    <a:lumMod val="75000"/>
                    <a:lumOff val="25000"/>
                  </a:prstClr>
                </a:solidFill>
                <a:effectLst/>
                <a:uLnTx/>
                <a:uFillTx/>
                <a:latin typeface="Century Gothic" panose="020F0302020204030204"/>
                <a:cs typeface="Helvetica"/>
                <a:sym typeface="Helvetica"/>
              </a:rPr>
              <a:t>Reading</a:t>
            </a:r>
          </a:p>
        </p:txBody>
      </p:sp>
      <p:pic>
        <p:nvPicPr>
          <p:cNvPr id="5" name="Picture 4">
            <a:extLst>
              <a:ext uri="{FF2B5EF4-FFF2-40B4-BE49-F238E27FC236}">
                <a16:creationId xmlns:a16="http://schemas.microsoft.com/office/drawing/2014/main" id="{BA642E87-A356-A289-C142-69CAC23864A5}"/>
              </a:ext>
            </a:extLst>
          </p:cNvPr>
          <p:cNvPicPr>
            <a:picLocks noChangeAspect="1"/>
          </p:cNvPicPr>
          <p:nvPr/>
        </p:nvPicPr>
        <p:blipFill>
          <a:blip r:embed="rId2"/>
          <a:stretch>
            <a:fillRect/>
          </a:stretch>
        </p:blipFill>
        <p:spPr>
          <a:xfrm>
            <a:off x="341673" y="110837"/>
            <a:ext cx="1367126" cy="1357037"/>
          </a:xfrm>
          <a:prstGeom prst="rect">
            <a:avLst/>
          </a:prstGeom>
        </p:spPr>
      </p:pic>
      <p:sp>
        <p:nvSpPr>
          <p:cNvPr id="6" name="Isosceles Triangle 5">
            <a:extLst>
              <a:ext uri="{FF2B5EF4-FFF2-40B4-BE49-F238E27FC236}">
                <a16:creationId xmlns:a16="http://schemas.microsoft.com/office/drawing/2014/main" id="{F60400AF-4851-11D3-8A92-BECFF0874A11}"/>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9057806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653273-D206-30A4-E95B-45096E87E837}"/>
              </a:ext>
            </a:extLst>
          </p:cNvPr>
          <p:cNvSpPr txBox="1"/>
          <p:nvPr/>
        </p:nvSpPr>
        <p:spPr>
          <a:xfrm>
            <a:off x="138545" y="2026506"/>
            <a:ext cx="11914909" cy="3878241"/>
          </a:xfrm>
          <a:prstGeom prst="rect">
            <a:avLst/>
          </a:prstGeom>
          <a:noFill/>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Phonics / Spelling:</a:t>
            </a: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During autumn term, we will spend time looking at the Year 3 and 4 statutory words and spelling patterns. We will revise the common misconceptions from high frequency words and phonics that they already know and use these to build understanding of other patterns. </a:t>
            </a:r>
          </a:p>
          <a:p>
            <a:pPr marL="0" marR="0" lvl="0" indent="0" algn="just" defTabSz="457200" rtl="0" eaLnBrk="1" fontAlgn="auto" latinLnBrk="0" hangingPunct="1">
              <a:lnSpc>
                <a:spcPct val="115000"/>
              </a:lnSpc>
              <a:spcBef>
                <a:spcPts val="0"/>
              </a:spcBef>
              <a:spcAft>
                <a:spcPts val="100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We will be following the same spelling pattern that the children were used to in year 3 with 15 words for two weeks and investigations and activities to learn the patterns within those words.</a:t>
            </a:r>
          </a:p>
          <a:p>
            <a:pPr marL="0" marR="0" lvl="0" indent="0" algn="just" defTabSz="457200" rtl="0" eaLnBrk="1" fontAlgn="auto" latinLnBrk="0" hangingPunct="1">
              <a:lnSpc>
                <a:spcPct val="115000"/>
              </a:lnSpc>
              <a:spcBef>
                <a:spcPts val="0"/>
              </a:spcBef>
              <a:spcAft>
                <a:spcPts val="100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Spellings will be sent home with the children every two weeks on a Friday through Google Classroom with ideas of activities they can do to help them learn. The children are encouraged to identify what parts of the words make it tricky for them to spell through their own investigations.</a:t>
            </a:r>
          </a:p>
        </p:txBody>
      </p:sp>
      <p:sp>
        <p:nvSpPr>
          <p:cNvPr id="4" name="Shape 150">
            <a:extLst>
              <a:ext uri="{FF2B5EF4-FFF2-40B4-BE49-F238E27FC236}">
                <a16:creationId xmlns:a16="http://schemas.microsoft.com/office/drawing/2014/main" id="{A8FA5354-E18E-406D-045A-DB138CCB8610}"/>
              </a:ext>
            </a:extLst>
          </p:cNvPr>
          <p:cNvSpPr txBox="1">
            <a:spLocks/>
          </p:cNvSpPr>
          <p:nvPr/>
        </p:nvSpPr>
        <p:spPr>
          <a:xfrm>
            <a:off x="3800475" y="266700"/>
            <a:ext cx="4591050" cy="731838"/>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b="1" u="sng" kern="1200" spc="-50" baseline="0">
                <a:solidFill>
                  <a:schemeClr val="tx1">
                    <a:lumMod val="75000"/>
                    <a:lumOff val="25000"/>
                  </a:schemeClr>
                </a:solidFill>
                <a:latin typeface="Helvetica"/>
                <a:ea typeface="Helvetica"/>
                <a:cs typeface="Helvetica"/>
                <a:sym typeface="Helvetica"/>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4800" b="0" i="0" u="sng" strike="noStrike" kern="1200" cap="none" spc="-50" normalizeH="0" baseline="0" noProof="0" dirty="0">
                <a:ln>
                  <a:noFill/>
                </a:ln>
                <a:solidFill>
                  <a:prstClr val="black">
                    <a:lumMod val="75000"/>
                    <a:lumOff val="25000"/>
                  </a:prstClr>
                </a:solidFill>
                <a:effectLst/>
                <a:uLnTx/>
                <a:uFillTx/>
                <a:latin typeface="Century Gothic" panose="020F0302020204030204"/>
                <a:cs typeface="Helvetica"/>
                <a:sym typeface="Helvetica"/>
              </a:rPr>
              <a:t>Reading</a:t>
            </a:r>
          </a:p>
        </p:txBody>
      </p:sp>
      <p:pic>
        <p:nvPicPr>
          <p:cNvPr id="5" name="Picture 4">
            <a:extLst>
              <a:ext uri="{FF2B5EF4-FFF2-40B4-BE49-F238E27FC236}">
                <a16:creationId xmlns:a16="http://schemas.microsoft.com/office/drawing/2014/main" id="{DC16EBEF-5E11-833F-DD48-3DB396948FC7}"/>
              </a:ext>
            </a:extLst>
          </p:cNvPr>
          <p:cNvPicPr>
            <a:picLocks noChangeAspect="1"/>
          </p:cNvPicPr>
          <p:nvPr/>
        </p:nvPicPr>
        <p:blipFill>
          <a:blip r:embed="rId2"/>
          <a:stretch>
            <a:fillRect/>
          </a:stretch>
        </p:blipFill>
        <p:spPr>
          <a:xfrm>
            <a:off x="341673" y="110837"/>
            <a:ext cx="1367126" cy="1357037"/>
          </a:xfrm>
          <a:prstGeom prst="rect">
            <a:avLst/>
          </a:prstGeom>
        </p:spPr>
      </p:pic>
      <p:sp>
        <p:nvSpPr>
          <p:cNvPr id="6" name="Isosceles Triangle 5">
            <a:extLst>
              <a:ext uri="{FF2B5EF4-FFF2-40B4-BE49-F238E27FC236}">
                <a16:creationId xmlns:a16="http://schemas.microsoft.com/office/drawing/2014/main" id="{54EA6074-C4CF-EEE3-EA58-61E1F6F2C57A}"/>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032484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1F5DA-4936-3C63-E5EF-2DB7D50F0591}"/>
            </a:ext>
          </a:extLst>
        </p:cNvPr>
        <p:cNvGrpSpPr/>
        <p:nvPr/>
      </p:nvGrpSpPr>
      <p:grpSpPr>
        <a:xfrm>
          <a:off x="0" y="0"/>
          <a:ext cx="0" cy="0"/>
          <a:chOff x="0" y="0"/>
          <a:chExt cx="0" cy="0"/>
        </a:xfrm>
      </p:grpSpPr>
      <p:sp>
        <p:nvSpPr>
          <p:cNvPr id="4" name="Shape 150">
            <a:extLst>
              <a:ext uri="{FF2B5EF4-FFF2-40B4-BE49-F238E27FC236}">
                <a16:creationId xmlns:a16="http://schemas.microsoft.com/office/drawing/2014/main" id="{67EA2EDE-190D-E7F3-1962-6134A5FE4C5D}"/>
              </a:ext>
            </a:extLst>
          </p:cNvPr>
          <p:cNvSpPr txBox="1">
            <a:spLocks/>
          </p:cNvSpPr>
          <p:nvPr/>
        </p:nvSpPr>
        <p:spPr>
          <a:xfrm>
            <a:off x="3800475" y="266700"/>
            <a:ext cx="4591050" cy="731838"/>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b="1" u="sng" kern="1200" spc="-50" baseline="0">
                <a:solidFill>
                  <a:schemeClr val="tx1">
                    <a:lumMod val="75000"/>
                    <a:lumOff val="25000"/>
                  </a:schemeClr>
                </a:solidFill>
                <a:latin typeface="Helvetica"/>
                <a:ea typeface="Helvetica"/>
                <a:cs typeface="Helvetica"/>
                <a:sym typeface="Helvetica"/>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4800" b="0" i="0" u="sng" strike="noStrike" kern="1200" cap="none" spc="-50" normalizeH="0" baseline="0" noProof="0" dirty="0">
                <a:ln>
                  <a:noFill/>
                </a:ln>
                <a:solidFill>
                  <a:prstClr val="black">
                    <a:lumMod val="75000"/>
                    <a:lumOff val="25000"/>
                  </a:prstClr>
                </a:solidFill>
                <a:effectLst/>
                <a:uLnTx/>
                <a:uFillTx/>
                <a:latin typeface="Century Gothic" panose="020F0302020204030204"/>
                <a:cs typeface="Helvetica"/>
                <a:sym typeface="Helvetica"/>
              </a:rPr>
              <a:t>Reading</a:t>
            </a:r>
          </a:p>
        </p:txBody>
      </p:sp>
      <p:pic>
        <p:nvPicPr>
          <p:cNvPr id="5" name="Picture 4">
            <a:extLst>
              <a:ext uri="{FF2B5EF4-FFF2-40B4-BE49-F238E27FC236}">
                <a16:creationId xmlns:a16="http://schemas.microsoft.com/office/drawing/2014/main" id="{2BA7A90C-97F1-78EB-51EA-D6C79FED55EB}"/>
              </a:ext>
            </a:extLst>
          </p:cNvPr>
          <p:cNvPicPr>
            <a:picLocks noChangeAspect="1"/>
          </p:cNvPicPr>
          <p:nvPr/>
        </p:nvPicPr>
        <p:blipFill>
          <a:blip r:embed="rId2"/>
          <a:stretch>
            <a:fillRect/>
          </a:stretch>
        </p:blipFill>
        <p:spPr>
          <a:xfrm>
            <a:off x="341673" y="110837"/>
            <a:ext cx="1367126" cy="1357037"/>
          </a:xfrm>
          <a:prstGeom prst="rect">
            <a:avLst/>
          </a:prstGeom>
        </p:spPr>
      </p:pic>
      <p:sp>
        <p:nvSpPr>
          <p:cNvPr id="6" name="Isosceles Triangle 5">
            <a:extLst>
              <a:ext uri="{FF2B5EF4-FFF2-40B4-BE49-F238E27FC236}">
                <a16:creationId xmlns:a16="http://schemas.microsoft.com/office/drawing/2014/main" id="{2EA1E7EF-5C60-F119-714F-BF225FBC09F3}"/>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1026" name="Picture 2" descr="The Creakers : Fletcher, Tom, Devries ...">
            <a:extLst>
              <a:ext uri="{FF2B5EF4-FFF2-40B4-BE49-F238E27FC236}">
                <a16:creationId xmlns:a16="http://schemas.microsoft.com/office/drawing/2014/main" id="{FABC8322-CE24-FF4A-20C8-D7CFD6D0AC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3348" y="1171536"/>
            <a:ext cx="3601531" cy="5200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1880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a:spLocks noGrp="1"/>
          </p:cNvSpPr>
          <p:nvPr>
            <p:ph type="title" idx="4294967295"/>
          </p:nvPr>
        </p:nvSpPr>
        <p:spPr>
          <a:xfrm>
            <a:off x="3800475" y="266700"/>
            <a:ext cx="4591050" cy="731838"/>
          </a:xfrm>
          <a:prstGeom prst="rect">
            <a:avLst/>
          </a:prstGeom>
        </p:spPr>
        <p:txBody>
          <a:bodyPr/>
          <a:lstStyle>
            <a:lvl1pPr>
              <a:defRPr b="1" u="sng">
                <a:latin typeface="Helvetica"/>
                <a:ea typeface="Helvetica"/>
                <a:cs typeface="Helvetica"/>
                <a:sym typeface="Helvetica"/>
              </a:defRPr>
            </a:lvl1pPr>
          </a:lstStyle>
          <a:p>
            <a:r>
              <a:rPr b="0" dirty="0" err="1">
                <a:latin typeface="+mn-lt"/>
              </a:rPr>
              <a:t>Homelearning</a:t>
            </a:r>
            <a:endParaRPr b="0" dirty="0">
              <a:latin typeface="+mn-lt"/>
            </a:endParaRPr>
          </a:p>
        </p:txBody>
      </p:sp>
      <p:sp>
        <p:nvSpPr>
          <p:cNvPr id="5" name="Shape 142"/>
          <p:cNvSpPr/>
          <p:nvPr/>
        </p:nvSpPr>
        <p:spPr>
          <a:xfrm>
            <a:off x="8667262" y="313350"/>
            <a:ext cx="3200888" cy="1370376"/>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4000" b="1">
                <a:solidFill>
                  <a:srgbClr val="942192"/>
                </a:solidFill>
                <a:latin typeface="Helvetica"/>
                <a:ea typeface="Helvetica"/>
                <a:cs typeface="Helvetica"/>
                <a:sym typeface="Helvetica"/>
              </a:defRPr>
            </a:pPr>
            <a:r>
              <a:rPr kumimoji="0" lang="en-GB" sz="2812" b="1" i="0" u="none" strike="noStrike" kern="1200" cap="none" spc="0" normalizeH="0" baseline="0" noProof="0" dirty="0">
                <a:ln>
                  <a:noFill/>
                </a:ln>
                <a:solidFill>
                  <a:srgbClr val="942192"/>
                </a:solidFill>
                <a:effectLst/>
                <a:uLnTx/>
                <a:uFillTx/>
                <a:latin typeface="Helvetica"/>
                <a:cs typeface="Helvetica"/>
                <a:sym typeface="Helvetica"/>
              </a:rPr>
              <a:t>Set Friday</a:t>
            </a:r>
          </a:p>
          <a:p>
            <a:pPr marL="0" marR="0" lvl="0" indent="0" algn="l" defTabSz="457200" rtl="0" eaLnBrk="1" fontAlgn="auto" latinLnBrk="0" hangingPunct="1">
              <a:lnSpc>
                <a:spcPct val="100000"/>
              </a:lnSpc>
              <a:spcBef>
                <a:spcPts val="0"/>
              </a:spcBef>
              <a:spcAft>
                <a:spcPts val="0"/>
              </a:spcAft>
              <a:buClrTx/>
              <a:buSzTx/>
              <a:buFontTx/>
              <a:buNone/>
              <a:tabLst/>
              <a:defRPr sz="4000" b="1">
                <a:solidFill>
                  <a:srgbClr val="942192"/>
                </a:solidFill>
                <a:latin typeface="Helvetica"/>
                <a:ea typeface="Helvetica"/>
                <a:cs typeface="Helvetica"/>
                <a:sym typeface="Helvetica"/>
              </a:defRPr>
            </a:pPr>
            <a:endParaRPr kumimoji="0" lang="en-GB" sz="2812" b="1" i="0" u="none" strike="noStrike" kern="1200" cap="none" spc="0" normalizeH="0" baseline="0" noProof="0" dirty="0">
              <a:ln>
                <a:noFill/>
              </a:ln>
              <a:solidFill>
                <a:srgbClr val="942192"/>
              </a:solidFill>
              <a:effectLst/>
              <a:uLnTx/>
              <a:uFillTx/>
              <a:latin typeface="Helvetica"/>
              <a:cs typeface="Helvetica"/>
              <a:sym typeface="Helvetica"/>
            </a:endParaRPr>
          </a:p>
          <a:p>
            <a:pPr marL="0" marR="0" lvl="0" indent="0" algn="l" defTabSz="457200" rtl="0" eaLnBrk="1" fontAlgn="auto" latinLnBrk="0" hangingPunct="1">
              <a:lnSpc>
                <a:spcPct val="100000"/>
              </a:lnSpc>
              <a:spcBef>
                <a:spcPts val="0"/>
              </a:spcBef>
              <a:spcAft>
                <a:spcPts val="0"/>
              </a:spcAft>
              <a:buClrTx/>
              <a:buSzTx/>
              <a:buFontTx/>
              <a:buNone/>
              <a:tabLst/>
              <a:defRPr sz="4000" b="1">
                <a:solidFill>
                  <a:srgbClr val="942192"/>
                </a:solidFill>
                <a:latin typeface="Helvetica"/>
                <a:ea typeface="Helvetica"/>
                <a:cs typeface="Helvetica"/>
                <a:sym typeface="Helvetica"/>
              </a:defRPr>
            </a:pPr>
            <a:r>
              <a:rPr kumimoji="0" lang="en-GB" sz="2812" b="1" i="0" u="none" strike="noStrike" kern="1200" cap="none" spc="0" normalizeH="0" baseline="0" noProof="0" dirty="0">
                <a:ln>
                  <a:noFill/>
                </a:ln>
                <a:solidFill>
                  <a:srgbClr val="942192"/>
                </a:solidFill>
                <a:effectLst/>
                <a:uLnTx/>
                <a:uFillTx/>
                <a:latin typeface="Helvetica"/>
                <a:cs typeface="Helvetica"/>
                <a:sym typeface="Helvetica"/>
              </a:rPr>
              <a:t>Due Thursday</a:t>
            </a:r>
            <a:r>
              <a:rPr kumimoji="0" sz="2812" b="1" i="0" u="none" strike="noStrike" kern="1200" cap="none" spc="0" normalizeH="0" baseline="0" noProof="0" dirty="0">
                <a:ln>
                  <a:noFill/>
                </a:ln>
                <a:solidFill>
                  <a:srgbClr val="942192"/>
                </a:solidFill>
                <a:effectLst/>
                <a:uLnTx/>
                <a:uFillTx/>
                <a:latin typeface="Helvetica"/>
                <a:cs typeface="Helvetica"/>
                <a:sym typeface="Helvetica"/>
              </a:rPr>
              <a:t>.</a:t>
            </a:r>
          </a:p>
        </p:txBody>
      </p:sp>
      <p:pic>
        <p:nvPicPr>
          <p:cNvPr id="2" name="Picture 1">
            <a:extLst>
              <a:ext uri="{FF2B5EF4-FFF2-40B4-BE49-F238E27FC236}">
                <a16:creationId xmlns:a16="http://schemas.microsoft.com/office/drawing/2014/main" id="{ED92B84A-80C6-0363-7EEF-45CC64FAAA9E}"/>
              </a:ext>
            </a:extLst>
          </p:cNvPr>
          <p:cNvPicPr>
            <a:picLocks noChangeAspect="1"/>
          </p:cNvPicPr>
          <p:nvPr/>
        </p:nvPicPr>
        <p:blipFill>
          <a:blip r:embed="rId2"/>
          <a:stretch>
            <a:fillRect/>
          </a:stretch>
        </p:blipFill>
        <p:spPr>
          <a:xfrm>
            <a:off x="341673" y="110837"/>
            <a:ext cx="1367126" cy="1357037"/>
          </a:xfrm>
          <a:prstGeom prst="rect">
            <a:avLst/>
          </a:prstGeom>
        </p:spPr>
      </p:pic>
      <p:sp>
        <p:nvSpPr>
          <p:cNvPr id="3" name="Isosceles Triangle 2">
            <a:extLst>
              <a:ext uri="{FF2B5EF4-FFF2-40B4-BE49-F238E27FC236}">
                <a16:creationId xmlns:a16="http://schemas.microsoft.com/office/drawing/2014/main" id="{6A349823-7A86-EAE7-243E-B52233188874}"/>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6" name="TextBox 5">
            <a:extLst>
              <a:ext uri="{FF2B5EF4-FFF2-40B4-BE49-F238E27FC236}">
                <a16:creationId xmlns:a16="http://schemas.microsoft.com/office/drawing/2014/main" id="{68A49D69-3CEC-8ED1-0A96-0D0420B89D9C}"/>
              </a:ext>
            </a:extLst>
          </p:cNvPr>
          <p:cNvSpPr txBox="1"/>
          <p:nvPr/>
        </p:nvSpPr>
        <p:spPr>
          <a:xfrm>
            <a:off x="628073" y="1968496"/>
            <a:ext cx="10696412" cy="3443828"/>
          </a:xfrm>
          <a:prstGeom prst="rect">
            <a:avLst/>
          </a:prstGeom>
          <a:noFill/>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Calibri" panose="020F0502020204030204" pitchFamily="34" charset="0"/>
              </a:rPr>
              <a:t> </a:t>
            </a: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We set weekly tasks on a </a:t>
            </a:r>
            <a:r>
              <a:rPr kumimoji="0" lang="en-GB" sz="1800" b="1" i="0" u="sng"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Friday</a:t>
            </a: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 on Google Classroom. </a:t>
            </a: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Homework will consist of pages in the maths </a:t>
            </a:r>
            <a:r>
              <a:rPr kumimoji="0" lang="en-GB" sz="1800" b="0" i="0" u="none" strike="noStrike" kern="1200" cap="none" spc="0" normalizeH="0" baseline="0" noProof="0" dirty="0" err="1">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homelearning</a:t>
            </a: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 books (in a similar format to last year and based on topics covered in school that week), spellings, reading and TTRS.</a:t>
            </a:r>
          </a:p>
          <a:p>
            <a:pPr marL="0" marR="0" lvl="0" indent="0" algn="just" defTabSz="457200" rtl="0" eaLnBrk="1" fontAlgn="auto" latinLnBrk="0" hangingPunct="1">
              <a:lnSpc>
                <a:spcPct val="115000"/>
              </a:lnSpc>
              <a:spcBef>
                <a:spcPts val="0"/>
              </a:spcBef>
              <a:spcAft>
                <a:spcPts val="100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If a sheet is required, it will be given to the children on a Friday. It will also be available on Google Classroom in case of the sheet being lost! All tasks are due to be completed and in school by the following </a:t>
            </a:r>
            <a:r>
              <a:rPr kumimoji="0" lang="en-GB" sz="1800" b="1" i="0" u="sng"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Thursday</a:t>
            </a:r>
            <a:r>
              <a:rPr kumimoji="0" lang="en-GB" sz="1800" i="0"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 (spellings are bi-weekly). </a:t>
            </a:r>
            <a:r>
              <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rPr>
              <a:t>All instructions for the home learning will be shared with the class on Fridays.</a:t>
            </a:r>
          </a:p>
          <a:p>
            <a:pPr marL="0" marR="0" lvl="0" indent="0" algn="just" defTabSz="457200" rtl="0" eaLnBrk="1" fontAlgn="auto" latinLnBrk="0" hangingPunct="1">
              <a:lnSpc>
                <a:spcPct val="115000"/>
              </a:lnSpc>
              <a:spcBef>
                <a:spcPts val="0"/>
              </a:spcBef>
              <a:spcAft>
                <a:spcPts val="100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entury Gothic" panose="020F0302020204030204"/>
              <a:ea typeface="Times New Roman" panose="02020603050405020304" pitchFamily="18" charset="0"/>
              <a:cs typeface="Times New Roman" panose="02020603050405020304" pitchFamily="18" charset="0"/>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a:spLocks noGrp="1"/>
          </p:cNvSpPr>
          <p:nvPr>
            <p:ph type="title" idx="4294967295"/>
          </p:nvPr>
        </p:nvSpPr>
        <p:spPr>
          <a:xfrm>
            <a:off x="3458730" y="632619"/>
            <a:ext cx="4591050" cy="731838"/>
          </a:xfrm>
          <a:prstGeom prst="rect">
            <a:avLst/>
          </a:prstGeom>
        </p:spPr>
        <p:txBody>
          <a:bodyPr>
            <a:normAutofit fontScale="90000"/>
          </a:bodyPr>
          <a:lstStyle>
            <a:lvl1pPr>
              <a:defRPr b="1" u="sng">
                <a:latin typeface="Helvetica"/>
                <a:ea typeface="Helvetica"/>
                <a:cs typeface="Helvetica"/>
                <a:sym typeface="Helvetica"/>
              </a:defRPr>
            </a:lvl1pPr>
          </a:lstStyle>
          <a:p>
            <a:pPr algn="ctr"/>
            <a:r>
              <a:rPr b="0" dirty="0" err="1">
                <a:latin typeface="+mn-lt"/>
              </a:rPr>
              <a:t>Homelearning</a:t>
            </a:r>
            <a:r>
              <a:rPr lang="en-GB" b="0" dirty="0">
                <a:latin typeface="+mn-lt"/>
              </a:rPr>
              <a:t> resources</a:t>
            </a:r>
            <a:endParaRPr b="0" dirty="0">
              <a:latin typeface="+mn-lt"/>
            </a:endParaRPr>
          </a:p>
        </p:txBody>
      </p:sp>
      <p:pic>
        <p:nvPicPr>
          <p:cNvPr id="2" name="Picture 1">
            <a:extLst>
              <a:ext uri="{FF2B5EF4-FFF2-40B4-BE49-F238E27FC236}">
                <a16:creationId xmlns:a16="http://schemas.microsoft.com/office/drawing/2014/main" id="{ED92B84A-80C6-0363-7EEF-45CC64FAAA9E}"/>
              </a:ext>
            </a:extLst>
          </p:cNvPr>
          <p:cNvPicPr>
            <a:picLocks noChangeAspect="1"/>
          </p:cNvPicPr>
          <p:nvPr/>
        </p:nvPicPr>
        <p:blipFill>
          <a:blip r:embed="rId2"/>
          <a:stretch>
            <a:fillRect/>
          </a:stretch>
        </p:blipFill>
        <p:spPr>
          <a:xfrm>
            <a:off x="341673" y="110837"/>
            <a:ext cx="1367126" cy="1357037"/>
          </a:xfrm>
          <a:prstGeom prst="rect">
            <a:avLst/>
          </a:prstGeom>
        </p:spPr>
      </p:pic>
      <p:sp>
        <p:nvSpPr>
          <p:cNvPr id="3" name="Isosceles Triangle 2">
            <a:extLst>
              <a:ext uri="{FF2B5EF4-FFF2-40B4-BE49-F238E27FC236}">
                <a16:creationId xmlns:a16="http://schemas.microsoft.com/office/drawing/2014/main" id="{6A349823-7A86-EAE7-243E-B52233188874}"/>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7" name="TextBox 6">
            <a:extLst>
              <a:ext uri="{FF2B5EF4-FFF2-40B4-BE49-F238E27FC236}">
                <a16:creationId xmlns:a16="http://schemas.microsoft.com/office/drawing/2014/main" id="{7A844108-B54A-5FE5-7F88-E23A82282099}"/>
              </a:ext>
            </a:extLst>
          </p:cNvPr>
          <p:cNvSpPr txBox="1"/>
          <p:nvPr/>
        </p:nvSpPr>
        <p:spPr>
          <a:xfrm>
            <a:off x="341673" y="2232236"/>
            <a:ext cx="11397095" cy="2301784"/>
          </a:xfrm>
          <a:prstGeom prst="rect">
            <a:avLst/>
          </a:prstGeom>
          <a:noFill/>
        </p:spPr>
        <p:txBody>
          <a:bodyPr wrap="square">
            <a:spAutoFit/>
          </a:bodyPr>
          <a:lstStyle/>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BBC Bitesize </a:t>
            </a: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Whiterose</a:t>
            </a:r>
            <a:r>
              <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website has a section dedicated to </a:t>
            </a:r>
            <a:r>
              <a:rPr kumimoji="0" lang="en-GB" sz="2800" b="0" i="0" u="none" strike="noStrike" kern="1200" cap="none" spc="0" normalizeH="0" baseline="0" noProof="0" dirty="0" err="1">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homelearning</a:t>
            </a:r>
            <a:r>
              <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with videos to support any understanding.</a:t>
            </a:r>
            <a:endPar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marL="285750" marR="0" lvl="0" indent="-285750" algn="just" defTabSz="4572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Please also sign up to use the Bishop’s Stortford library. It is free!! </a:t>
            </a:r>
            <a:endPar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2292073"/>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Shape 154"/>
          <p:cNvSpPr>
            <a:spLocks noGrp="1"/>
          </p:cNvSpPr>
          <p:nvPr>
            <p:ph type="title" idx="4294967295"/>
          </p:nvPr>
        </p:nvSpPr>
        <p:spPr>
          <a:xfrm>
            <a:off x="2118510" y="149049"/>
            <a:ext cx="7804150" cy="794830"/>
          </a:xfrm>
          <a:prstGeom prst="rect">
            <a:avLst/>
          </a:prstGeom>
        </p:spPr>
        <p:txBody>
          <a:bodyPr/>
          <a:lstStyle>
            <a:lvl1pPr>
              <a:defRPr b="1" u="sng">
                <a:latin typeface="Helvetica"/>
                <a:ea typeface="Helvetica"/>
                <a:cs typeface="Helvetica"/>
                <a:sym typeface="Helvetica"/>
              </a:defRPr>
            </a:lvl1pPr>
          </a:lstStyle>
          <a:p>
            <a:pPr algn="ctr"/>
            <a:r>
              <a:rPr b="0" dirty="0">
                <a:latin typeface="+mn-lt"/>
              </a:rPr>
              <a:t>Expectations at home</a:t>
            </a:r>
          </a:p>
        </p:txBody>
      </p:sp>
      <p:sp>
        <p:nvSpPr>
          <p:cNvPr id="155" name="Shape 155"/>
          <p:cNvSpPr/>
          <p:nvPr/>
        </p:nvSpPr>
        <p:spPr>
          <a:xfrm>
            <a:off x="434094" y="2399548"/>
            <a:ext cx="1838645" cy="266933"/>
          </a:xfrm>
          <a:prstGeom prst="rect">
            <a:avLst/>
          </a:prstGeom>
          <a:ln w="12700">
            <a:miter lim="400000"/>
          </a:ln>
          <a:extLst>
            <a:ext uri="{C572A759-6A51-4108-AA02-DFA0A04FC94B}">
              <ma14:wrappingTextBoxFlag xmlns="" xmlns:ma14="http://schemas.microsoft.com/office/mac/drawingml/2011/main" val="1"/>
            </a:ext>
          </a:extLst>
        </p:spPr>
        <p:txBody>
          <a:bodyPr wrap="none" lIns="35719" tIns="35719" rIns="35719" bIns="35719" anchor="ctr">
            <a:spAutoFit/>
          </a:bodyPr>
          <a:lstStyle>
            <a:lvl1pPr>
              <a:defRPr b="1">
                <a:latin typeface="Helvetica"/>
                <a:ea typeface="Helvetica"/>
                <a:cs typeface="Helvetica"/>
                <a:sym typeface="Helvetica"/>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66" b="1" i="0" u="none" strike="noStrike" kern="1200" cap="none" spc="0" normalizeH="0" baseline="0" noProof="0" dirty="0">
                <a:ln>
                  <a:noFill/>
                </a:ln>
                <a:solidFill>
                  <a:prstClr val="black"/>
                </a:solidFill>
                <a:effectLst/>
                <a:uLnTx/>
                <a:uFillTx/>
                <a:latin typeface="Helvetica"/>
                <a:cs typeface="Helvetica"/>
                <a:sym typeface="Helvetica"/>
              </a:rPr>
              <a:t>Reading with an adult. </a:t>
            </a:r>
          </a:p>
        </p:txBody>
      </p:sp>
      <p:sp>
        <p:nvSpPr>
          <p:cNvPr id="157" name="Shape 157"/>
          <p:cNvSpPr/>
          <p:nvPr/>
        </p:nvSpPr>
        <p:spPr>
          <a:xfrm>
            <a:off x="4839001" y="2364928"/>
            <a:ext cx="1728038" cy="266933"/>
          </a:xfrm>
          <a:prstGeom prst="rect">
            <a:avLst/>
          </a:prstGeom>
          <a:ln w="12700">
            <a:miter lim="400000"/>
          </a:ln>
          <a:extLst>
            <a:ext uri="{C572A759-6A51-4108-AA02-DFA0A04FC94B}">
              <ma14:wrappingTextBoxFlag xmlns="" xmlns:ma14="http://schemas.microsoft.com/office/mac/drawingml/2011/main" val="1"/>
            </a:ext>
          </a:extLst>
        </p:spPr>
        <p:txBody>
          <a:bodyPr wrap="none" lIns="35719" tIns="35719" rIns="35719" bIns="35719" anchor="ctr">
            <a:spAutoFit/>
          </a:bodyPr>
          <a:lstStyle>
            <a:lvl1pPr>
              <a:defRPr b="1">
                <a:latin typeface="Helvetica"/>
                <a:ea typeface="Helvetica"/>
                <a:cs typeface="Helvetica"/>
                <a:sym typeface="Helvetica"/>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66" b="1" i="0" u="none" strike="noStrike" kern="1200" cap="none" spc="0" normalizeH="0" baseline="0" noProof="0" dirty="0">
                <a:ln>
                  <a:noFill/>
                </a:ln>
                <a:solidFill>
                  <a:prstClr val="black"/>
                </a:solidFill>
                <a:effectLst/>
                <a:uLnTx/>
                <a:uFillTx/>
                <a:latin typeface="Helvetica"/>
                <a:cs typeface="Helvetica"/>
                <a:sym typeface="Helvetica"/>
              </a:rPr>
              <a:t>Practice times tables.</a:t>
            </a:r>
          </a:p>
        </p:txBody>
      </p:sp>
      <p:sp>
        <p:nvSpPr>
          <p:cNvPr id="158" name="Shape 158"/>
          <p:cNvSpPr/>
          <p:nvPr/>
        </p:nvSpPr>
        <p:spPr>
          <a:xfrm>
            <a:off x="9345064" y="2349889"/>
            <a:ext cx="1494000" cy="266933"/>
          </a:xfrm>
          <a:prstGeom prst="rect">
            <a:avLst/>
          </a:prstGeom>
          <a:ln w="12700">
            <a:miter lim="400000"/>
          </a:ln>
          <a:extLst>
            <a:ext uri="{C572A759-6A51-4108-AA02-DFA0A04FC94B}">
              <ma14:wrappingTextBoxFlag xmlns="" xmlns:ma14="http://schemas.microsoft.com/office/mac/drawingml/2011/main" val="1"/>
            </a:ext>
          </a:extLst>
        </p:spPr>
        <p:txBody>
          <a:bodyPr wrap="none" lIns="35719" tIns="35719" rIns="35719" bIns="35719" anchor="ctr">
            <a:spAutoFit/>
          </a:bodyPr>
          <a:lstStyle>
            <a:lvl1pPr>
              <a:defRPr b="1">
                <a:latin typeface="Helvetica"/>
                <a:ea typeface="Helvetica"/>
                <a:cs typeface="Helvetica"/>
                <a:sym typeface="Helvetica"/>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66" b="1" i="0" u="none" strike="noStrike" kern="1200" cap="none" spc="0" normalizeH="0" baseline="0" noProof="0" dirty="0">
                <a:ln>
                  <a:noFill/>
                </a:ln>
                <a:solidFill>
                  <a:prstClr val="black"/>
                </a:solidFill>
                <a:effectLst/>
                <a:uLnTx/>
                <a:uFillTx/>
                <a:latin typeface="Helvetica"/>
                <a:cs typeface="Helvetica"/>
                <a:sym typeface="Helvetica"/>
              </a:rPr>
              <a:t>Practice spellings.</a:t>
            </a:r>
          </a:p>
        </p:txBody>
      </p:sp>
      <p:pic>
        <p:nvPicPr>
          <p:cNvPr id="5" name="Picture 4">
            <a:extLst>
              <a:ext uri="{FF2B5EF4-FFF2-40B4-BE49-F238E27FC236}">
                <a16:creationId xmlns:a16="http://schemas.microsoft.com/office/drawing/2014/main" id="{EA562D7A-2BC6-397D-F23B-D8886B96D933}"/>
              </a:ext>
            </a:extLst>
          </p:cNvPr>
          <p:cNvPicPr>
            <a:picLocks noChangeAspect="1"/>
          </p:cNvPicPr>
          <p:nvPr/>
        </p:nvPicPr>
        <p:blipFill>
          <a:blip r:embed="rId2"/>
          <a:stretch>
            <a:fillRect/>
          </a:stretch>
        </p:blipFill>
        <p:spPr>
          <a:xfrm>
            <a:off x="3294212" y="2805269"/>
            <a:ext cx="4817617" cy="2850823"/>
          </a:xfrm>
          <a:prstGeom prst="rect">
            <a:avLst/>
          </a:prstGeom>
        </p:spPr>
      </p:pic>
      <p:pic>
        <p:nvPicPr>
          <p:cNvPr id="6" name="Picture 5">
            <a:extLst>
              <a:ext uri="{FF2B5EF4-FFF2-40B4-BE49-F238E27FC236}">
                <a16:creationId xmlns:a16="http://schemas.microsoft.com/office/drawing/2014/main" id="{9904ECFE-5319-A05C-41A4-C1A6FDD8EE8A}"/>
              </a:ext>
            </a:extLst>
          </p:cNvPr>
          <p:cNvPicPr>
            <a:picLocks noChangeAspect="1"/>
          </p:cNvPicPr>
          <p:nvPr/>
        </p:nvPicPr>
        <p:blipFill>
          <a:blip r:embed="rId3"/>
          <a:stretch>
            <a:fillRect/>
          </a:stretch>
        </p:blipFill>
        <p:spPr>
          <a:xfrm>
            <a:off x="341673" y="110837"/>
            <a:ext cx="1367126" cy="1357037"/>
          </a:xfrm>
          <a:prstGeom prst="rect">
            <a:avLst/>
          </a:prstGeom>
        </p:spPr>
      </p:pic>
      <p:sp>
        <p:nvSpPr>
          <p:cNvPr id="7" name="Isosceles Triangle 6">
            <a:extLst>
              <a:ext uri="{FF2B5EF4-FFF2-40B4-BE49-F238E27FC236}">
                <a16:creationId xmlns:a16="http://schemas.microsoft.com/office/drawing/2014/main" id="{0DA62161-5454-02A6-EC85-C92F0C24A801}"/>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pic>
        <p:nvPicPr>
          <p:cNvPr id="1026" name="Picture 2" descr="Reading Records">
            <a:extLst>
              <a:ext uri="{FF2B5EF4-FFF2-40B4-BE49-F238E27FC236}">
                <a16:creationId xmlns:a16="http://schemas.microsoft.com/office/drawing/2014/main" id="{53B0B5F4-A81A-B13B-23EC-A20247D9CC7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48" t="3637" r="32545" b="9091"/>
          <a:stretch/>
        </p:blipFill>
        <p:spPr bwMode="auto">
          <a:xfrm>
            <a:off x="304728" y="2805269"/>
            <a:ext cx="2420781" cy="332509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2F61C0C-D875-FE6D-0DB2-27B088F839DD}"/>
              </a:ext>
            </a:extLst>
          </p:cNvPr>
          <p:cNvPicPr>
            <a:picLocks noChangeAspect="1"/>
          </p:cNvPicPr>
          <p:nvPr/>
        </p:nvPicPr>
        <p:blipFill>
          <a:blip r:embed="rId5"/>
          <a:stretch>
            <a:fillRect/>
          </a:stretch>
        </p:blipFill>
        <p:spPr>
          <a:xfrm>
            <a:off x="8680532" y="2805269"/>
            <a:ext cx="3135004" cy="3900331"/>
          </a:xfrm>
          <a:prstGeom prst="rect">
            <a:avLst/>
          </a:prstGeom>
        </p:spPr>
      </p:pic>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p:cNvSpPr>
          <p:nvPr>
            <p:ph type="title" idx="4294967295"/>
          </p:nvPr>
        </p:nvSpPr>
        <p:spPr>
          <a:xfrm>
            <a:off x="2193925" y="219075"/>
            <a:ext cx="7804150" cy="649288"/>
          </a:xfrm>
          <a:prstGeom prst="rect">
            <a:avLst/>
          </a:prstGeom>
        </p:spPr>
        <p:txBody>
          <a:bodyPr>
            <a:noAutofit/>
          </a:bodyPr>
          <a:lstStyle>
            <a:lvl1pPr defTabSz="514095">
              <a:defRPr sz="7040" b="1" i="1">
                <a:solidFill>
                  <a:srgbClr val="FF2600"/>
                </a:solidFill>
                <a:latin typeface="Helvetica"/>
                <a:ea typeface="Helvetica"/>
                <a:cs typeface="Helvetica"/>
                <a:sym typeface="Helvetica"/>
              </a:defRPr>
            </a:lvl1pPr>
          </a:lstStyle>
          <a:p>
            <a:r>
              <a:rPr sz="4400" b="0" i="0" dirty="0">
                <a:latin typeface="+mn-lt"/>
              </a:rPr>
              <a:t>What can you do to help?</a:t>
            </a:r>
          </a:p>
        </p:txBody>
      </p:sp>
      <p:sp>
        <p:nvSpPr>
          <p:cNvPr id="182" name="Shape 182"/>
          <p:cNvSpPr/>
          <p:nvPr/>
        </p:nvSpPr>
        <p:spPr>
          <a:xfrm>
            <a:off x="561976" y="1867983"/>
            <a:ext cx="9590892" cy="4073231"/>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rPr>
              <a:t>Practice spellings.</a:t>
            </a:r>
            <a:endParaRPr kumimoji="0" lang="en-GB"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rPr>
              <a:t>Practice times tables.</a:t>
            </a:r>
            <a:endParaRPr kumimoji="0" lang="en-GB"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entury Gothic" panose="020F0302020204030204"/>
                <a:ea typeface="+mn-ea"/>
                <a:cs typeface="+mn-cs"/>
              </a:rPr>
              <a:t>Practice handwriting.</a:t>
            </a:r>
            <a:endPar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rPr>
              <a:t>Read with your children and ask them questions about their reading.</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rPr>
              <a:t>Encourage them to be resilient and persevere.</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rPr>
              <a:t>Encourage them to communicate if they are finding something too tricky. </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entury Gothic" panose="020F0302020204030204"/>
                <a:ea typeface="+mn-ea"/>
                <a:cs typeface="+mn-cs"/>
              </a:rPr>
              <a:t>Keep in contact.</a:t>
            </a:r>
          </a:p>
        </p:txBody>
      </p:sp>
      <p:pic>
        <p:nvPicPr>
          <p:cNvPr id="2" name="Picture 1">
            <a:extLst>
              <a:ext uri="{FF2B5EF4-FFF2-40B4-BE49-F238E27FC236}">
                <a16:creationId xmlns:a16="http://schemas.microsoft.com/office/drawing/2014/main" id="{055F25B0-964D-9CCF-0424-D71FDCA3382A}"/>
              </a:ext>
            </a:extLst>
          </p:cNvPr>
          <p:cNvPicPr>
            <a:picLocks noChangeAspect="1"/>
          </p:cNvPicPr>
          <p:nvPr/>
        </p:nvPicPr>
        <p:blipFill>
          <a:blip r:embed="rId2"/>
          <a:stretch>
            <a:fillRect/>
          </a:stretch>
        </p:blipFill>
        <p:spPr>
          <a:xfrm>
            <a:off x="341673" y="110837"/>
            <a:ext cx="1367126" cy="1357037"/>
          </a:xfrm>
          <a:prstGeom prst="rect">
            <a:avLst/>
          </a:prstGeom>
        </p:spPr>
      </p:pic>
      <p:sp>
        <p:nvSpPr>
          <p:cNvPr id="3" name="Isosceles Triangle 2">
            <a:extLst>
              <a:ext uri="{FF2B5EF4-FFF2-40B4-BE49-F238E27FC236}">
                <a16:creationId xmlns:a16="http://schemas.microsoft.com/office/drawing/2014/main" id="{04C9BEDC-CA81-B464-8E9D-9C479F8C1FF6}"/>
              </a:ext>
            </a:extLst>
          </p:cNvPr>
          <p:cNvSpPr/>
          <p:nvPr/>
        </p:nvSpPr>
        <p:spPr>
          <a:xfrm>
            <a:off x="1178244" y="875199"/>
            <a:ext cx="650772" cy="592675"/>
          </a:xfrm>
          <a:prstGeom prst="triangle">
            <a:avLst>
              <a:gd name="adj" fmla="val 10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Shape 187"/>
          <p:cNvSpPr>
            <a:spLocks noGrp="1"/>
          </p:cNvSpPr>
          <p:nvPr>
            <p:ph type="ctrTitle" idx="4294967295"/>
          </p:nvPr>
        </p:nvSpPr>
        <p:spPr>
          <a:xfrm>
            <a:off x="2124296" y="2218316"/>
            <a:ext cx="7804150" cy="1517650"/>
          </a:xfrm>
          <a:prstGeom prst="rect">
            <a:avLst/>
          </a:prstGeom>
        </p:spPr>
        <p:txBody>
          <a:bodyPr anchor="ctr"/>
          <a:lstStyle>
            <a:lvl1pPr>
              <a:defRPr b="1" i="1">
                <a:solidFill>
                  <a:srgbClr val="FF2600"/>
                </a:solidFill>
                <a:latin typeface="Helvetica"/>
                <a:ea typeface="Helvetica"/>
                <a:cs typeface="Helvetica"/>
                <a:sym typeface="Helvetica"/>
              </a:defRPr>
            </a:lvl1pPr>
          </a:lstStyle>
          <a:p>
            <a:pPr algn="ctr"/>
            <a:r>
              <a:rPr dirty="0"/>
              <a:t>Any questions?</a:t>
            </a:r>
          </a:p>
        </p:txBody>
      </p:sp>
    </p:spTree>
  </p:cSld>
  <p:clrMapOvr>
    <a:masterClrMapping/>
  </p:clrMapOvr>
  <p:transition spd="slow"/>
</p:sld>
</file>

<file path=ppt/theme/theme1.xml><?xml version="1.0" encoding="utf-8"?>
<a:theme xmlns:a="http://schemas.openxmlformats.org/drawingml/2006/main" name="1_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38</TotalTime>
  <Words>1316</Words>
  <Application>Microsoft Office PowerPoint</Application>
  <PresentationFormat>Widescreen</PresentationFormat>
  <Paragraphs>205</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Cambria</vt:lpstr>
      <vt:lpstr>Century Gothic</vt:lpstr>
      <vt:lpstr>Helvetica</vt:lpstr>
      <vt:lpstr>Symbol</vt:lpstr>
      <vt:lpstr>Twinkl</vt:lpstr>
      <vt:lpstr>1_Retrospect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to bring to school.</vt:lpstr>
      <vt:lpstr>PE KIT</vt:lpstr>
      <vt:lpstr>Uniform</vt:lpstr>
      <vt:lpstr>PowerPoint Presentation</vt:lpstr>
      <vt:lpstr>PowerPoint Presentation</vt:lpstr>
      <vt:lpstr>PowerPoint Presentation</vt:lpstr>
      <vt:lpstr>PowerPoint Presentation</vt:lpstr>
      <vt:lpstr>PowerPoint Presentation</vt:lpstr>
      <vt:lpstr>Homelearning</vt:lpstr>
      <vt:lpstr>Homelearning resources</vt:lpstr>
      <vt:lpstr>Expectations at home</vt:lpstr>
      <vt:lpstr>What can you do to help?</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Sophie Harwood</dc:creator>
  <cp:lastModifiedBy>Sophie Harwood</cp:lastModifiedBy>
  <cp:revision>1</cp:revision>
  <dcterms:created xsi:type="dcterms:W3CDTF">2026-09-07T19:29:19Z</dcterms:created>
  <dcterms:modified xsi:type="dcterms:W3CDTF">2026-09-15T19:48:30Z</dcterms:modified>
</cp:coreProperties>
</file>